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476" r:id="rId3"/>
    <p:sldId id="465" r:id="rId4"/>
    <p:sldId id="466" r:id="rId5"/>
    <p:sldId id="467" r:id="rId6"/>
    <p:sldId id="468" r:id="rId7"/>
    <p:sldId id="469" r:id="rId8"/>
    <p:sldId id="471" r:id="rId9"/>
    <p:sldId id="479" r:id="rId10"/>
    <p:sldId id="478" r:id="rId11"/>
    <p:sldId id="472" r:id="rId12"/>
    <p:sldId id="442" r:id="rId13"/>
    <p:sldId id="443" r:id="rId14"/>
    <p:sldId id="446" r:id="rId15"/>
    <p:sldId id="447" r:id="rId16"/>
    <p:sldId id="448" r:id="rId17"/>
    <p:sldId id="449" r:id="rId18"/>
    <p:sldId id="450" r:id="rId19"/>
    <p:sldId id="425" r:id="rId20"/>
    <p:sldId id="426" r:id="rId21"/>
    <p:sldId id="452" r:id="rId22"/>
    <p:sldId id="427" r:id="rId23"/>
    <p:sldId id="485" r:id="rId24"/>
    <p:sldId id="313" r:id="rId25"/>
    <p:sldId id="304" r:id="rId26"/>
    <p:sldId id="314" r:id="rId27"/>
    <p:sldId id="483" r:id="rId28"/>
    <p:sldId id="484" r:id="rId29"/>
    <p:sldId id="490" r:id="rId30"/>
    <p:sldId id="487" r:id="rId31"/>
    <p:sldId id="488" r:id="rId32"/>
    <p:sldId id="492" r:id="rId33"/>
    <p:sldId id="494" r:id="rId34"/>
    <p:sldId id="493" r:id="rId35"/>
    <p:sldId id="491" r:id="rId36"/>
    <p:sldId id="486" r:id="rId37"/>
    <p:sldId id="359" r:id="rId38"/>
    <p:sldId id="461" r:id="rId39"/>
    <p:sldId id="460" r:id="rId40"/>
    <p:sldId id="463" r:id="rId41"/>
    <p:sldId id="349" r:id="rId42"/>
    <p:sldId id="344" r:id="rId43"/>
    <p:sldId id="34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79874" autoAdjust="0"/>
  </p:normalViewPr>
  <p:slideViewPr>
    <p:cSldViewPr>
      <p:cViewPr varScale="1">
        <p:scale>
          <a:sx n="85" d="100"/>
          <a:sy n="85" d="100"/>
        </p:scale>
        <p:origin x="75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28B491-9E98-4351-BD22-801796136277}" type="datetimeFigureOut">
              <a:rPr lang="en-US" smtClean="0"/>
              <a:pPr/>
              <a:t>8/26/2020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284A27-24C2-4145-8A8F-C5ABABCAA97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Open Sans"/>
              </a:rPr>
              <a:t>A colonic diverticulum is a saclike pouch of colonic mucosa and submucosa that protrudes through the muscular layer of the colon</a:t>
            </a:r>
            <a:endParaRPr lang="en-US" dirty="0"/>
          </a:p>
        </p:txBody>
      </p:sp>
      <p:sp>
        <p:nvSpPr>
          <p:cNvPr id="4" name="Slide Number Placeholder 3"/>
          <p:cNvSpPr>
            <a:spLocks noGrp="1"/>
          </p:cNvSpPr>
          <p:nvPr>
            <p:ph type="sldNum" sz="quarter" idx="5"/>
          </p:nvPr>
        </p:nvSpPr>
        <p:spPr/>
        <p:txBody>
          <a:bodyPr/>
          <a:lstStyle/>
          <a:p>
            <a:fld id="{6E2323FB-12FA-4117-8B27-6B23814B95B3}" type="slidenum">
              <a:rPr lang="en-US" smtClean="0"/>
              <a:t>3</a:t>
            </a:fld>
            <a:endParaRPr lang="en-US"/>
          </a:p>
        </p:txBody>
      </p:sp>
    </p:spTree>
    <p:extLst>
      <p:ext uri="{BB962C8B-B14F-4D97-AF65-F5344CB8AC3E}">
        <p14:creationId xmlns:p14="http://schemas.microsoft.com/office/powerpoint/2010/main" val="398006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Open Sans"/>
              </a:rPr>
              <a:t>A colonic diverticulum is a saclike pouch of colonic mucosa and submucosa that protrudes through the muscular layer of the colon</a:t>
            </a:r>
            <a:endParaRPr lang="en-US" dirty="0"/>
          </a:p>
        </p:txBody>
      </p:sp>
      <p:sp>
        <p:nvSpPr>
          <p:cNvPr id="4" name="Slide Number Placeholder 3"/>
          <p:cNvSpPr>
            <a:spLocks noGrp="1"/>
          </p:cNvSpPr>
          <p:nvPr>
            <p:ph type="sldNum" sz="quarter" idx="5"/>
          </p:nvPr>
        </p:nvSpPr>
        <p:spPr/>
        <p:txBody>
          <a:bodyPr/>
          <a:lstStyle/>
          <a:p>
            <a:fld id="{6E2323FB-12FA-4117-8B27-6B23814B95B3}" type="slidenum">
              <a:rPr lang="en-US" smtClean="0"/>
              <a:t>4</a:t>
            </a:fld>
            <a:endParaRPr lang="en-US"/>
          </a:p>
        </p:txBody>
      </p:sp>
    </p:spTree>
    <p:extLst>
      <p:ext uri="{BB962C8B-B14F-4D97-AF65-F5344CB8AC3E}">
        <p14:creationId xmlns:p14="http://schemas.microsoft.com/office/powerpoint/2010/main" val="4101714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Open Sans"/>
              </a:rPr>
              <a:t>A colonic diverticulum is a saclike pouch of colonic mucosa and submucosa that protrudes through the muscular layer of the colon</a:t>
            </a:r>
            <a:endParaRPr lang="en-US" dirty="0"/>
          </a:p>
        </p:txBody>
      </p:sp>
      <p:sp>
        <p:nvSpPr>
          <p:cNvPr id="4" name="Slide Number Placeholder 3"/>
          <p:cNvSpPr>
            <a:spLocks noGrp="1"/>
          </p:cNvSpPr>
          <p:nvPr>
            <p:ph type="sldNum" sz="quarter" idx="5"/>
          </p:nvPr>
        </p:nvSpPr>
        <p:spPr/>
        <p:txBody>
          <a:bodyPr/>
          <a:lstStyle/>
          <a:p>
            <a:fld id="{6E2323FB-12FA-4117-8B27-6B23814B95B3}" type="slidenum">
              <a:rPr lang="en-US" smtClean="0"/>
              <a:t>5</a:t>
            </a:fld>
            <a:endParaRPr lang="en-US"/>
          </a:p>
        </p:txBody>
      </p:sp>
    </p:spTree>
    <p:extLst>
      <p:ext uri="{BB962C8B-B14F-4D97-AF65-F5344CB8AC3E}">
        <p14:creationId xmlns:p14="http://schemas.microsoft.com/office/powerpoint/2010/main" val="233526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Open Sans"/>
              </a:rPr>
              <a:t>A colonic diverticulum is a saclike pouch of colonic mucosa and submucosa that protrudes through the muscular layer of the colon</a:t>
            </a:r>
            <a:endParaRPr lang="en-US" dirty="0"/>
          </a:p>
        </p:txBody>
      </p:sp>
      <p:sp>
        <p:nvSpPr>
          <p:cNvPr id="4" name="Slide Number Placeholder 3"/>
          <p:cNvSpPr>
            <a:spLocks noGrp="1"/>
          </p:cNvSpPr>
          <p:nvPr>
            <p:ph type="sldNum" sz="quarter" idx="5"/>
          </p:nvPr>
        </p:nvSpPr>
        <p:spPr/>
        <p:txBody>
          <a:bodyPr/>
          <a:lstStyle/>
          <a:p>
            <a:fld id="{6E2323FB-12FA-4117-8B27-6B23814B95B3}" type="slidenum">
              <a:rPr lang="en-US" smtClean="0"/>
              <a:t>6</a:t>
            </a:fld>
            <a:endParaRPr lang="en-US"/>
          </a:p>
        </p:txBody>
      </p:sp>
    </p:spTree>
    <p:extLst>
      <p:ext uri="{BB962C8B-B14F-4D97-AF65-F5344CB8AC3E}">
        <p14:creationId xmlns:p14="http://schemas.microsoft.com/office/powerpoint/2010/main" val="171893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dataset has publicly available 16S rRNA and metagenome sequences and is associated with a two-level categorical metadata. The </a:t>
            </a:r>
            <a:r>
              <a:rPr lang="en-US" dirty="0" err="1"/>
              <a:t>Human_KW</a:t>
            </a:r>
            <a:r>
              <a:rPr lang="en-US" dirty="0"/>
              <a:t> study compared urban and rural subjects in China, while the US and non-US subjects were compared for the </a:t>
            </a:r>
            <a:r>
              <a:rPr lang="en-US" dirty="0" err="1"/>
              <a:t>Human_TY</a:t>
            </a:r>
            <a:r>
              <a:rPr lang="en-US" dirty="0"/>
              <a:t> study. In the gorilla study, the dry and wet seasons were compared while the mouse study compared community composition of two enterotypes. Lean and fat broiler chicken lines were compared for the chicken study. For the </a:t>
            </a:r>
            <a:r>
              <a:rPr lang="en-US" dirty="0" err="1"/>
              <a:t>Soil_LWM</a:t>
            </a:r>
            <a:r>
              <a:rPr lang="en-US" dirty="0"/>
              <a:t> study, Amazon dark earth and agricultural soil were compared, while forested and deforested soils were compared for the </a:t>
            </a:r>
            <a:r>
              <a:rPr lang="en-US" dirty="0" err="1"/>
              <a:t>Soil_AAN</a:t>
            </a:r>
            <a:r>
              <a:rPr lang="en-US" dirty="0"/>
              <a:t> study</a:t>
            </a:r>
          </a:p>
        </p:txBody>
      </p:sp>
      <p:sp>
        <p:nvSpPr>
          <p:cNvPr id="4" name="Slide Number Placeholder 3"/>
          <p:cNvSpPr>
            <a:spLocks noGrp="1"/>
          </p:cNvSpPr>
          <p:nvPr>
            <p:ph type="sldNum" sz="quarter" idx="5"/>
          </p:nvPr>
        </p:nvSpPr>
        <p:spPr/>
        <p:txBody>
          <a:bodyPr/>
          <a:lstStyle/>
          <a:p>
            <a:fld id="{20284A27-24C2-4145-8A8F-C5ABABCAA97D}" type="slidenum">
              <a:rPr lang="en-US" smtClean="0"/>
              <a:pPr/>
              <a:t>35</a:t>
            </a:fld>
            <a:endParaRPr lang="en-US"/>
          </a:p>
        </p:txBody>
      </p:sp>
    </p:spTree>
    <p:extLst>
      <p:ext uri="{BB962C8B-B14F-4D97-AF65-F5344CB8AC3E}">
        <p14:creationId xmlns:p14="http://schemas.microsoft.com/office/powerpoint/2010/main" val="218434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Fecal sample :1 sequencing of one donor from Anorexia after treatment failed (40T2)</a:t>
            </a:r>
          </a:p>
          <a:p>
            <a:r>
              <a:rPr lang="en-US" dirty="0"/>
              <a:t>In meta data we have 69 slurries……One slurry (HC 40) failed sequencing. 5 slurries of 40T2 was not included in fecal-slurry analysis because we don’t not have its fecal microbiota.</a:t>
            </a:r>
          </a:p>
          <a:p>
            <a:endParaRPr lang="en-US" dirty="0"/>
          </a:p>
          <a:p>
            <a:r>
              <a:rPr lang="en-US" dirty="0"/>
              <a:t>For a few number of mice we do not have the sequencing data of the slurries they receive so they are not included in the slurry-mice correlation analysis.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096575D-2DCF-FD40-805E-3784D9A07A97}" type="slidenum">
              <a:rPr lang="en-US" smtClean="0"/>
              <a:t>37</a:t>
            </a:fld>
            <a:endParaRPr lang="en-US"/>
          </a:p>
        </p:txBody>
      </p:sp>
    </p:spTree>
    <p:extLst>
      <p:ext uri="{BB962C8B-B14F-4D97-AF65-F5344CB8AC3E}">
        <p14:creationId xmlns:p14="http://schemas.microsoft.com/office/powerpoint/2010/main" val="181631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93F27E-4B01-A040-84B0-6A61FDCEAAF9}" type="slidenum">
              <a:rPr lang="en-US" smtClean="0"/>
              <a:t>41</a:t>
            </a:fld>
            <a:endParaRPr lang="en-US" dirty="0"/>
          </a:p>
        </p:txBody>
      </p:sp>
    </p:spTree>
    <p:extLst>
      <p:ext uri="{BB962C8B-B14F-4D97-AF65-F5344CB8AC3E}">
        <p14:creationId xmlns:p14="http://schemas.microsoft.com/office/powerpoint/2010/main" val="129404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48B68-2025-4E81-BE51-28363D5C5931}" type="slidenum">
              <a:rPr lang="en-US" smtClean="0"/>
              <a:t>42</a:t>
            </a:fld>
            <a:endParaRPr lang="en-US"/>
          </a:p>
        </p:txBody>
      </p:sp>
    </p:spTree>
    <p:extLst>
      <p:ext uri="{BB962C8B-B14F-4D97-AF65-F5344CB8AC3E}">
        <p14:creationId xmlns:p14="http://schemas.microsoft.com/office/powerpoint/2010/main" val="658672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DFFFDE3-A12E-452D-8C66-9AE6442316AE}" type="slidenum">
              <a:rPr lang="en-US" smtClean="0"/>
              <a:pPr/>
              <a:t>43</a:t>
            </a:fld>
            <a:endParaRPr lang="en-US"/>
          </a:p>
        </p:txBody>
      </p:sp>
    </p:spTree>
    <p:extLst>
      <p:ext uri="{BB962C8B-B14F-4D97-AF65-F5344CB8AC3E}">
        <p14:creationId xmlns:p14="http://schemas.microsoft.com/office/powerpoint/2010/main" val="279296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cpc.unc.edu/projects/chin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cpc.unc.edu/projects/chin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cpc.unc.edu/projects/chin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www.cpc.unc.edu/projects/chin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cpc.unc.edu/projects/chin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9.jpeg"/><Relationship Id="rId4" Type="http://schemas.openxmlformats.org/officeDocument/2006/relationships/image" Target="../media/image48.tiff"/><Relationship Id="rId9"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jpeg"/><Relationship Id="rId3" Type="http://schemas.openxmlformats.org/officeDocument/2006/relationships/image" Target="../media/image64.png"/><Relationship Id="rId7" Type="http://schemas.openxmlformats.org/officeDocument/2006/relationships/image" Target="../media/image68.jpeg"/><Relationship Id="rId12"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jpeg"/><Relationship Id="rId5" Type="http://schemas.openxmlformats.org/officeDocument/2006/relationships/image" Target="../media/image66.png"/><Relationship Id="rId15" Type="http://schemas.openxmlformats.org/officeDocument/2006/relationships/image" Target="../media/image75.png"/><Relationship Id="rId10" Type="http://schemas.openxmlformats.org/officeDocument/2006/relationships/image" Target="../media/image71.jpeg"/><Relationship Id="rId4" Type="http://schemas.openxmlformats.org/officeDocument/2006/relationships/image" Target="../media/image65.png"/><Relationship Id="rId9" Type="http://schemas.openxmlformats.org/officeDocument/2006/relationships/image" Target="../media/image70.jpeg"/><Relationship Id="rId1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49514"/>
            <a:ext cx="9144000" cy="707886"/>
          </a:xfrm>
          <a:prstGeom prst="rect">
            <a:avLst/>
          </a:prstGeom>
        </p:spPr>
        <p:txBody>
          <a:bodyPr wrap="square">
            <a:spAutoFit/>
          </a:bodyPr>
          <a:lstStyle/>
          <a:p>
            <a:br>
              <a:rPr lang="en-US" sz="2000" dirty="0">
                <a:latin typeface="Arial" pitchFamily="34" charset="0"/>
                <a:cs typeface="Arial" pitchFamily="34" charset="0"/>
              </a:rPr>
            </a:br>
            <a:r>
              <a:rPr lang="en-US" sz="2000" dirty="0">
                <a:latin typeface="Arial" pitchFamily="34" charset="0"/>
                <a:cs typeface="Arial" pitchFamily="34" charset="0"/>
              </a:rPr>
              <a:t>   Mechanism and Effect Size in Human-Microbiome Association Studies</a:t>
            </a:r>
          </a:p>
        </p:txBody>
      </p:sp>
      <p:sp>
        <p:nvSpPr>
          <p:cNvPr id="5" name="TextBox 4"/>
          <p:cNvSpPr txBox="1"/>
          <p:nvPr/>
        </p:nvSpPr>
        <p:spPr>
          <a:xfrm>
            <a:off x="2057400" y="3124200"/>
            <a:ext cx="4862228" cy="1384995"/>
          </a:xfrm>
          <a:prstGeom prst="rect">
            <a:avLst/>
          </a:prstGeom>
          <a:noFill/>
        </p:spPr>
        <p:txBody>
          <a:bodyPr wrap="none" rtlCol="0">
            <a:spAutoFit/>
          </a:bodyPr>
          <a:lstStyle/>
          <a:p>
            <a:r>
              <a:rPr lang="en-US" sz="2800" dirty="0">
                <a:latin typeface="Arial" pitchFamily="34" charset="0"/>
                <a:cs typeface="Arial" pitchFamily="34" charset="0"/>
              </a:rPr>
              <a:t>           Anthony Fodor</a:t>
            </a:r>
          </a:p>
          <a:p>
            <a:r>
              <a:rPr lang="en-US" sz="2800" dirty="0">
                <a:latin typeface="Arial" pitchFamily="34" charset="0"/>
                <a:cs typeface="Arial" pitchFamily="34" charset="0"/>
              </a:rPr>
              <a:t>Bioinformatics and Genomics</a:t>
            </a:r>
          </a:p>
          <a:p>
            <a:r>
              <a:rPr lang="en-US" sz="2800" dirty="0">
                <a:latin typeface="Arial" pitchFamily="34" charset="0"/>
                <a:cs typeface="Arial" pitchFamily="34" charset="0"/>
              </a:rPr>
              <a:t>           UNC Charlotte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2F82C4-F8AA-4D96-A793-C97132934F97}"/>
              </a:ext>
            </a:extLst>
          </p:cNvPr>
          <p:cNvPicPr>
            <a:picLocks noChangeAspect="1"/>
          </p:cNvPicPr>
          <p:nvPr/>
        </p:nvPicPr>
        <p:blipFill>
          <a:blip r:embed="rId2"/>
          <a:stretch>
            <a:fillRect/>
          </a:stretch>
        </p:blipFill>
        <p:spPr>
          <a:xfrm>
            <a:off x="381000" y="0"/>
            <a:ext cx="5686032" cy="5791200"/>
          </a:xfrm>
          <a:prstGeom prst="rect">
            <a:avLst/>
          </a:prstGeom>
        </p:spPr>
      </p:pic>
      <p:sp>
        <p:nvSpPr>
          <p:cNvPr id="3" name="Rectangle 2">
            <a:extLst>
              <a:ext uri="{FF2B5EF4-FFF2-40B4-BE49-F238E27FC236}">
                <a16:creationId xmlns:a16="http://schemas.microsoft.com/office/drawing/2014/main" id="{C0E9BA28-9920-4CA9-9524-33D77E367040}"/>
              </a:ext>
            </a:extLst>
          </p:cNvPr>
          <p:cNvSpPr/>
          <p:nvPr/>
        </p:nvSpPr>
        <p:spPr>
          <a:xfrm>
            <a:off x="152400" y="5943600"/>
            <a:ext cx="8839200" cy="709233"/>
          </a:xfrm>
          <a:prstGeom prst="rect">
            <a:avLst/>
          </a:prstGeom>
        </p:spPr>
        <p:txBody>
          <a:bodyPr wrap="square">
            <a:spAutoFit/>
          </a:bodyPr>
          <a:lstStyle/>
          <a:p>
            <a:pPr algn="ctr">
              <a:lnSpc>
                <a:spcPct val="115000"/>
              </a:lnSpc>
            </a:pPr>
            <a:r>
              <a:rPr lang="en-US" b="1" dirty="0">
                <a:latin typeface="Times New Roman" panose="02020603050405020304" pitchFamily="18" charset="0"/>
                <a:ea typeface="Calibri" panose="020F0502020204030204" pitchFamily="34" charset="0"/>
                <a:cs typeface="Times New Roman" panose="02020603050405020304" pitchFamily="18" charset="0"/>
              </a:rPr>
              <a:t>Lack of association of the esophageal microbiome in adults with eosinophilic esophagitis compared with non-</a:t>
            </a:r>
            <a:r>
              <a:rPr lang="en-US" b="1" dirty="0" err="1">
                <a:latin typeface="Times New Roman" panose="02020603050405020304" pitchFamily="18" charset="0"/>
                <a:ea typeface="Calibri" panose="020F0502020204030204" pitchFamily="34" charset="0"/>
                <a:cs typeface="Times New Roman" panose="02020603050405020304" pitchFamily="18" charset="0"/>
              </a:rPr>
              <a:t>EoE</a:t>
            </a:r>
            <a:r>
              <a:rPr lang="en-US" b="1" dirty="0">
                <a:latin typeface="Times New Roman" panose="02020603050405020304" pitchFamily="18" charset="0"/>
                <a:ea typeface="Calibri" panose="020F0502020204030204" pitchFamily="34" charset="0"/>
                <a:cs typeface="Times New Roman" panose="02020603050405020304" pitchFamily="18" charset="0"/>
              </a:rPr>
              <a:t> controls.  In preparation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AF5CFEE9-834E-402F-B934-725308C05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200400"/>
            <a:ext cx="1376754" cy="129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74C606-D63B-4AD0-A2C6-7D81F99D6CC5}"/>
              </a:ext>
            </a:extLst>
          </p:cNvPr>
          <p:cNvSpPr txBox="1"/>
          <p:nvPr/>
        </p:nvSpPr>
        <p:spPr>
          <a:xfrm>
            <a:off x="5638800" y="4648200"/>
            <a:ext cx="259558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James Johnson, UNCC</a:t>
            </a:r>
          </a:p>
        </p:txBody>
      </p:sp>
      <p:pic>
        <p:nvPicPr>
          <p:cNvPr id="2052" name="Picture 4">
            <a:extLst>
              <a:ext uri="{FF2B5EF4-FFF2-40B4-BE49-F238E27FC236}">
                <a16:creationId xmlns:a16="http://schemas.microsoft.com/office/drawing/2014/main" id="{FA77E88F-E402-4816-8D52-45B9F6DBD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419" y="1035199"/>
            <a:ext cx="1127760" cy="1409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5ADB73-8534-4DAE-8AC7-73C4D86BD8B6}"/>
              </a:ext>
            </a:extLst>
          </p:cNvPr>
          <p:cNvSpPr txBox="1"/>
          <p:nvPr/>
        </p:nvSpPr>
        <p:spPr>
          <a:xfrm>
            <a:off x="5791200" y="2450068"/>
            <a:ext cx="20569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Evan </a:t>
            </a:r>
            <a:r>
              <a:rPr lang="en-US" dirty="0" err="1">
                <a:latin typeface="Arial" panose="020B0604020202020204" pitchFamily="34" charset="0"/>
                <a:cs typeface="Arial" panose="020B0604020202020204" pitchFamily="34" charset="0"/>
              </a:rPr>
              <a:t>Dellon</a:t>
            </a:r>
            <a:r>
              <a:rPr lang="en-US" dirty="0">
                <a:latin typeface="Arial" panose="020B0604020202020204" pitchFamily="34" charset="0"/>
                <a:cs typeface="Arial" panose="020B0604020202020204" pitchFamily="34" charset="0"/>
              </a:rPr>
              <a:t>, UNC</a:t>
            </a:r>
          </a:p>
        </p:txBody>
      </p:sp>
      <p:sp>
        <p:nvSpPr>
          <p:cNvPr id="5" name="Rectangle 4">
            <a:extLst>
              <a:ext uri="{FF2B5EF4-FFF2-40B4-BE49-F238E27FC236}">
                <a16:creationId xmlns:a16="http://schemas.microsoft.com/office/drawing/2014/main" id="{3FF959C2-2195-4F56-86CD-D121B9A8F0B0}"/>
              </a:ext>
            </a:extLst>
          </p:cNvPr>
          <p:cNvSpPr/>
          <p:nvPr/>
        </p:nvSpPr>
        <p:spPr>
          <a:xfrm>
            <a:off x="4378108" y="205167"/>
            <a:ext cx="3377848" cy="369332"/>
          </a:xfrm>
          <a:prstGeom prst="rect">
            <a:avLst/>
          </a:prstGeom>
        </p:spPr>
        <p:txBody>
          <a:bodyPr wrap="none">
            <a:spAutoFit/>
          </a:bodyPr>
          <a:lstStyle/>
          <a:p>
            <a:r>
              <a:rPr lang="en-US" dirty="0">
                <a:solidFill>
                  <a:srgbClr val="222222"/>
                </a:solidFill>
                <a:latin typeface="Roboto"/>
              </a:rPr>
              <a:t>Eosinophilic esophagitis (</a:t>
            </a:r>
            <a:r>
              <a:rPr lang="en-US" b="1" dirty="0" err="1">
                <a:solidFill>
                  <a:srgbClr val="222222"/>
                </a:solidFill>
                <a:latin typeface="Roboto"/>
              </a:rPr>
              <a:t>EoE</a:t>
            </a:r>
            <a:r>
              <a:rPr lang="en-US" dirty="0">
                <a:solidFill>
                  <a:srgbClr val="222222"/>
                </a:solidFill>
                <a:latin typeface="Roboto"/>
              </a:rPr>
              <a:t>) </a:t>
            </a:r>
            <a:endParaRPr lang="en-US" dirty="0"/>
          </a:p>
        </p:txBody>
      </p:sp>
    </p:spTree>
    <p:extLst>
      <p:ext uri="{BB962C8B-B14F-4D97-AF65-F5344CB8AC3E}">
        <p14:creationId xmlns:p14="http://schemas.microsoft.com/office/powerpoint/2010/main" val="3665662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4BC01E-35F4-40F6-A0A7-C8A414FAEC59}"/>
              </a:ext>
            </a:extLst>
          </p:cNvPr>
          <p:cNvPicPr>
            <a:picLocks noChangeAspect="1"/>
          </p:cNvPicPr>
          <p:nvPr/>
        </p:nvPicPr>
        <p:blipFill>
          <a:blip r:embed="rId2"/>
          <a:stretch>
            <a:fillRect/>
          </a:stretch>
        </p:blipFill>
        <p:spPr>
          <a:xfrm>
            <a:off x="381000" y="1676400"/>
            <a:ext cx="6172200" cy="4955147"/>
          </a:xfrm>
          <a:prstGeom prst="rect">
            <a:avLst/>
          </a:prstGeom>
        </p:spPr>
      </p:pic>
      <p:pic>
        <p:nvPicPr>
          <p:cNvPr id="4" name="Picture 3">
            <a:extLst>
              <a:ext uri="{FF2B5EF4-FFF2-40B4-BE49-F238E27FC236}">
                <a16:creationId xmlns:a16="http://schemas.microsoft.com/office/drawing/2014/main" id="{CDA6C6B6-6A3E-431F-AC67-45B2B7F0D8A1}"/>
              </a:ext>
            </a:extLst>
          </p:cNvPr>
          <p:cNvPicPr>
            <a:picLocks noChangeAspect="1"/>
          </p:cNvPicPr>
          <p:nvPr/>
        </p:nvPicPr>
        <p:blipFill>
          <a:blip r:embed="rId3"/>
          <a:stretch>
            <a:fillRect/>
          </a:stretch>
        </p:blipFill>
        <p:spPr>
          <a:xfrm>
            <a:off x="381000" y="304800"/>
            <a:ext cx="6324600" cy="822742"/>
          </a:xfrm>
          <a:prstGeom prst="rect">
            <a:avLst/>
          </a:prstGeom>
        </p:spPr>
      </p:pic>
      <p:pic>
        <p:nvPicPr>
          <p:cNvPr id="5" name="Picture 4">
            <a:extLst>
              <a:ext uri="{FF2B5EF4-FFF2-40B4-BE49-F238E27FC236}">
                <a16:creationId xmlns:a16="http://schemas.microsoft.com/office/drawing/2014/main" id="{3969F9CB-75F8-43A9-B904-437E4D22595C}"/>
              </a:ext>
            </a:extLst>
          </p:cNvPr>
          <p:cNvPicPr>
            <a:picLocks noChangeAspect="1"/>
          </p:cNvPicPr>
          <p:nvPr/>
        </p:nvPicPr>
        <p:blipFill>
          <a:blip r:embed="rId4"/>
          <a:stretch>
            <a:fillRect/>
          </a:stretch>
        </p:blipFill>
        <p:spPr>
          <a:xfrm>
            <a:off x="3429000" y="638996"/>
            <a:ext cx="4572000" cy="929019"/>
          </a:xfrm>
          <a:prstGeom prst="rect">
            <a:avLst/>
          </a:prstGeom>
        </p:spPr>
      </p:pic>
      <p:sp>
        <p:nvSpPr>
          <p:cNvPr id="3" name="TextBox 2">
            <a:extLst>
              <a:ext uri="{FF2B5EF4-FFF2-40B4-BE49-F238E27FC236}">
                <a16:creationId xmlns:a16="http://schemas.microsoft.com/office/drawing/2014/main" id="{88A80EC6-6195-4B5B-BFC5-B405760B20CC}"/>
              </a:ext>
            </a:extLst>
          </p:cNvPr>
          <p:cNvSpPr txBox="1"/>
          <p:nvPr/>
        </p:nvSpPr>
        <p:spPr>
          <a:xfrm>
            <a:off x="1186649" y="6477000"/>
            <a:ext cx="8707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N=529</a:t>
            </a:r>
          </a:p>
        </p:txBody>
      </p:sp>
      <p:pic>
        <p:nvPicPr>
          <p:cNvPr id="2050" name="Picture 2" descr="Katie Meyer • UNC Gillings School of Global Public Health">
            <a:extLst>
              <a:ext uri="{FF2B5EF4-FFF2-40B4-BE49-F238E27FC236}">
                <a16:creationId xmlns:a16="http://schemas.microsoft.com/office/drawing/2014/main" id="{89F47229-87E0-4A65-A3E9-6089627F67C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236418"/>
            <a:ext cx="1007191" cy="9744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B3A23D-1B3D-4A0D-AD6F-7E1D0542FB7F}"/>
              </a:ext>
            </a:extLst>
          </p:cNvPr>
          <p:cNvSpPr txBox="1"/>
          <p:nvPr/>
        </p:nvSpPr>
        <p:spPr>
          <a:xfrm>
            <a:off x="6781800" y="5257800"/>
            <a:ext cx="198002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Katie Meyer UNC</a:t>
            </a:r>
          </a:p>
        </p:txBody>
      </p:sp>
      <p:sp>
        <p:nvSpPr>
          <p:cNvPr id="8" name="TextBox 7">
            <a:extLst>
              <a:ext uri="{FF2B5EF4-FFF2-40B4-BE49-F238E27FC236}">
                <a16:creationId xmlns:a16="http://schemas.microsoft.com/office/drawing/2014/main" id="{517D7349-6F66-4C1E-8FAA-9D35EF9B9F27}"/>
              </a:ext>
            </a:extLst>
          </p:cNvPr>
          <p:cNvSpPr txBox="1"/>
          <p:nvPr/>
        </p:nvSpPr>
        <p:spPr>
          <a:xfrm>
            <a:off x="7032926" y="3533671"/>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9" name="Picture 8">
            <a:extLst>
              <a:ext uri="{FF2B5EF4-FFF2-40B4-BE49-F238E27FC236}">
                <a16:creationId xmlns:a16="http://schemas.microsoft.com/office/drawing/2014/main" id="{D56799D9-20A7-4DE4-85DA-126856E7D9E1}"/>
              </a:ext>
            </a:extLst>
          </p:cNvPr>
          <p:cNvPicPr>
            <a:picLocks noChangeAspect="1"/>
          </p:cNvPicPr>
          <p:nvPr/>
        </p:nvPicPr>
        <p:blipFill>
          <a:blip r:embed="rId6"/>
          <a:stretch>
            <a:fillRect/>
          </a:stretch>
        </p:blipFill>
        <p:spPr>
          <a:xfrm>
            <a:off x="7244955" y="2286000"/>
            <a:ext cx="675755" cy="1205939"/>
          </a:xfrm>
          <a:prstGeom prst="rect">
            <a:avLst/>
          </a:prstGeom>
        </p:spPr>
      </p:pic>
    </p:spTree>
    <p:extLst>
      <p:ext uri="{BB962C8B-B14F-4D97-AF65-F5344CB8AC3E}">
        <p14:creationId xmlns:p14="http://schemas.microsoft.com/office/powerpoint/2010/main" val="360773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C60631-3B86-4066-9277-9B625B318171}"/>
              </a:ext>
            </a:extLst>
          </p:cNvPr>
          <p:cNvSpPr txBox="1"/>
          <p:nvPr/>
        </p:nvSpPr>
        <p:spPr>
          <a:xfrm>
            <a:off x="76200" y="1817056"/>
            <a:ext cx="8772786" cy="2192908"/>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	Assertion: The microbiome is an environmental variable </a:t>
            </a:r>
          </a:p>
          <a:p>
            <a:r>
              <a:rPr lang="en-US" sz="2400" dirty="0">
                <a:latin typeface="Arial" panose="020B0604020202020204" pitchFamily="34" charset="0"/>
                <a:cs typeface="Arial" panose="020B0604020202020204" pitchFamily="34" charset="0"/>
              </a:rPr>
              <a:t>	and important interactions with the host are not </a:t>
            </a:r>
          </a:p>
          <a:p>
            <a:r>
              <a:rPr lang="en-US" sz="2400" dirty="0">
                <a:latin typeface="Arial" panose="020B0604020202020204" pitchFamily="34" charset="0"/>
                <a:cs typeface="Arial" panose="020B0604020202020204" pitchFamily="34" charset="0"/>
              </a:rPr>
              <a:t>	necessarily globally conserved</a:t>
            </a:r>
          </a:p>
          <a:p>
            <a:r>
              <a:rPr lang="en-US" sz="2400" dirty="0">
                <a:latin typeface="Arial" panose="020B0604020202020204" pitchFamily="34" charset="0"/>
                <a:cs typeface="Arial" panose="020B0604020202020204" pitchFamily="34" charset="0"/>
              </a:rPr>
              <a:t>	</a:t>
            </a:r>
          </a:p>
          <a:p>
            <a:endParaRPr lang="en-US" sz="1350" dirty="0">
              <a:latin typeface="Arial" panose="020B0604020202020204" pitchFamily="34" charset="0"/>
              <a:cs typeface="Arial" panose="020B0604020202020204" pitchFamily="34" charset="0"/>
            </a:endParaRPr>
          </a:p>
          <a:p>
            <a:endParaRPr lang="en-US" sz="1350" dirty="0">
              <a:latin typeface="Arial" panose="020B0604020202020204" pitchFamily="34" charset="0"/>
              <a:cs typeface="Arial" panose="020B0604020202020204" pitchFamily="34" charset="0"/>
            </a:endParaRPr>
          </a:p>
          <a:p>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970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029DF-D607-47C8-83D6-5C362451677B}"/>
              </a:ext>
            </a:extLst>
          </p:cNvPr>
          <p:cNvPicPr>
            <a:picLocks noChangeAspect="1"/>
          </p:cNvPicPr>
          <p:nvPr/>
        </p:nvPicPr>
        <p:blipFill>
          <a:blip r:embed="rId2"/>
          <a:stretch>
            <a:fillRect/>
          </a:stretch>
        </p:blipFill>
        <p:spPr>
          <a:xfrm>
            <a:off x="642242" y="2173649"/>
            <a:ext cx="7352531" cy="1319924"/>
          </a:xfrm>
          <a:prstGeom prst="rect">
            <a:avLst/>
          </a:prstGeom>
        </p:spPr>
      </p:pic>
      <p:pic>
        <p:nvPicPr>
          <p:cNvPr id="1026" name="Picture 2" descr="Image result for tip o'neill">
            <a:extLst>
              <a:ext uri="{FF2B5EF4-FFF2-40B4-BE49-F238E27FC236}">
                <a16:creationId xmlns:a16="http://schemas.microsoft.com/office/drawing/2014/main" id="{6F3ED231-AC13-418D-B1A9-E377F2C23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485" y="3533651"/>
            <a:ext cx="1428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635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7CF6D-706C-450F-B3EA-A6FBCAC4FB31}"/>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260D00F0-6B36-4FFE-9010-F92845CBA856}"/>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5BB87D19-97C5-4D10-97DD-32BDB19D02B3}"/>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92335679-F956-49F8-8558-47DB5D85B7CF}"/>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C4C6E461-E679-41C7-A6B3-583A7980B384}"/>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Rectangle 7">
            <a:extLst>
              <a:ext uri="{FF2B5EF4-FFF2-40B4-BE49-F238E27FC236}">
                <a16:creationId xmlns:a16="http://schemas.microsoft.com/office/drawing/2014/main" id="{F528AE37-4258-42AF-87F3-3B410CF10221}"/>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3563292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A43A6B-0C9E-42C4-B2E3-25E55C667A53}"/>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8EEFC4A8-27D1-44C5-A2EC-499D50978DF1}"/>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8F68813E-22F7-4BD7-AAEB-3BB84579D142}"/>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FF8D0889-60F3-4DFA-BD65-0CE180368DAD}"/>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664418FF-5A8E-475B-AE43-23B41A394D02}"/>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004DE493-47C7-44E4-A038-1063A4DC9B5D}"/>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8BE350F-78DA-47F2-8F04-7BD502E47C75}"/>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2193044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5CE067-3155-4F2F-AB32-6F43DB3892F1}"/>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56BAA937-5C3A-495E-BFD8-9D869A82CFF4}"/>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F884C2EE-A527-4B39-B508-F39DC9B80746}"/>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FBD04235-439E-4CE4-BB5F-C22FF7A96224}"/>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1744B1DC-C1D3-4F97-8D6B-7E003B044ABF}"/>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AEAFAFE6-5494-47B0-860C-5C509113A9F7}"/>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6BEF1471-7B32-4F63-8B8A-304E6CBE94BF}"/>
              </a:ext>
            </a:extLst>
          </p:cNvPr>
          <p:cNvCxnSpPr/>
          <p:nvPr/>
        </p:nvCxnSpPr>
        <p:spPr>
          <a:xfrm>
            <a:off x="3339935" y="1890403"/>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1F48A4-EE2E-4B6C-9804-30A11B88DD04}"/>
              </a:ext>
            </a:extLst>
          </p:cNvPr>
          <p:cNvSpPr txBox="1"/>
          <p:nvPr/>
        </p:nvSpPr>
        <p:spPr>
          <a:xfrm>
            <a:off x="1549730" y="2326822"/>
            <a:ext cx="382995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Fecal samples collected; 16S rRNA sequencing</a:t>
            </a:r>
          </a:p>
        </p:txBody>
      </p:sp>
      <p:sp>
        <p:nvSpPr>
          <p:cNvPr id="11" name="Rectangle 10">
            <a:extLst>
              <a:ext uri="{FF2B5EF4-FFF2-40B4-BE49-F238E27FC236}">
                <a16:creationId xmlns:a16="http://schemas.microsoft.com/office/drawing/2014/main" id="{612FFD9B-0DB7-416A-9D0A-972354575802}"/>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165471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19297-8DE2-4A18-AFD5-4EE4581E4737}"/>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2E0FBADF-54A5-4D66-898B-C9FC383A0D3D}"/>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EA2551E4-F75A-45E1-91CB-026FC5EA8E4B}"/>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A5A84AA4-7F3E-407E-ACCC-2EEF013CFC81}"/>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7CAAA7ED-D1C1-451B-8DA3-3666A96B975F}"/>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79BB87F8-C8DA-481A-9B7D-D7E8D7B7045D}"/>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C364773D-415F-4639-90DB-6AFA2336A302}"/>
              </a:ext>
            </a:extLst>
          </p:cNvPr>
          <p:cNvCxnSpPr/>
          <p:nvPr/>
        </p:nvCxnSpPr>
        <p:spPr>
          <a:xfrm>
            <a:off x="3339935" y="1890403"/>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B31577D-7C4C-4894-B07B-F9BD0F951E5A}"/>
              </a:ext>
            </a:extLst>
          </p:cNvPr>
          <p:cNvSpPr txBox="1"/>
          <p:nvPr/>
        </p:nvSpPr>
        <p:spPr>
          <a:xfrm>
            <a:off x="1549730" y="2326822"/>
            <a:ext cx="382995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Fecal samples collected; 16S rRNA sequencing</a:t>
            </a:r>
          </a:p>
        </p:txBody>
      </p:sp>
      <p:cxnSp>
        <p:nvCxnSpPr>
          <p:cNvPr id="11" name="Straight Arrow Connector 10">
            <a:extLst>
              <a:ext uri="{FF2B5EF4-FFF2-40B4-BE49-F238E27FC236}">
                <a16:creationId xmlns:a16="http://schemas.microsoft.com/office/drawing/2014/main" id="{DFC98C20-14AA-439C-9F47-0D5C89C9E774}"/>
              </a:ext>
            </a:extLst>
          </p:cNvPr>
          <p:cNvCxnSpPr/>
          <p:nvPr/>
        </p:nvCxnSpPr>
        <p:spPr>
          <a:xfrm>
            <a:off x="3338451" y="2663786"/>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F99EBC-8BD0-4AFA-BCF8-7C245010848B}"/>
              </a:ext>
            </a:extLst>
          </p:cNvPr>
          <p:cNvSpPr txBox="1"/>
          <p:nvPr/>
        </p:nvSpPr>
        <p:spPr>
          <a:xfrm>
            <a:off x="1637310" y="3118016"/>
            <a:ext cx="3493264"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Classification and generation of count table</a:t>
            </a:r>
          </a:p>
        </p:txBody>
      </p:sp>
      <p:sp>
        <p:nvSpPr>
          <p:cNvPr id="13" name="Rectangle 12">
            <a:extLst>
              <a:ext uri="{FF2B5EF4-FFF2-40B4-BE49-F238E27FC236}">
                <a16:creationId xmlns:a16="http://schemas.microsoft.com/office/drawing/2014/main" id="{2DA9EBCC-F6CE-4548-A300-C35783ABD5F1}"/>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3055104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FAFD42-787D-458F-B104-69EA3C1EF989}"/>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E8A011DB-2B5C-40C4-B9EE-B1B5B90B4810}"/>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8B10DC87-AE11-44FC-A147-EB0144D41A61}"/>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F0AC439C-2BCE-43F0-99EE-6DAEFA859819}"/>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D6E44732-FC08-4ED7-9B22-4D556F745762}"/>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1E06E396-F086-4985-A2B5-DD37D79DA12D}"/>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C21D84DB-D635-40AA-BCCF-15BD9EF0120A}"/>
              </a:ext>
            </a:extLst>
          </p:cNvPr>
          <p:cNvCxnSpPr/>
          <p:nvPr/>
        </p:nvCxnSpPr>
        <p:spPr>
          <a:xfrm>
            <a:off x="3339935" y="1890403"/>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284760-40D8-491F-9F31-A0E734CA0EE2}"/>
              </a:ext>
            </a:extLst>
          </p:cNvPr>
          <p:cNvSpPr txBox="1"/>
          <p:nvPr/>
        </p:nvSpPr>
        <p:spPr>
          <a:xfrm>
            <a:off x="1549730" y="2326822"/>
            <a:ext cx="382995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Fecal samples collected; 16S rRNA sequencing</a:t>
            </a:r>
          </a:p>
        </p:txBody>
      </p:sp>
      <p:cxnSp>
        <p:nvCxnSpPr>
          <p:cNvPr id="11" name="Straight Arrow Connector 10">
            <a:extLst>
              <a:ext uri="{FF2B5EF4-FFF2-40B4-BE49-F238E27FC236}">
                <a16:creationId xmlns:a16="http://schemas.microsoft.com/office/drawing/2014/main" id="{875E9886-8C17-4F01-B72D-D69474B053C7}"/>
              </a:ext>
            </a:extLst>
          </p:cNvPr>
          <p:cNvCxnSpPr/>
          <p:nvPr/>
        </p:nvCxnSpPr>
        <p:spPr>
          <a:xfrm>
            <a:off x="3338451" y="2663786"/>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5C8849-5D51-45E8-A478-748F740882AA}"/>
              </a:ext>
            </a:extLst>
          </p:cNvPr>
          <p:cNvSpPr txBox="1"/>
          <p:nvPr/>
        </p:nvSpPr>
        <p:spPr>
          <a:xfrm>
            <a:off x="1637310" y="3118016"/>
            <a:ext cx="3493264"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Classification and generation of count table</a:t>
            </a:r>
          </a:p>
        </p:txBody>
      </p:sp>
      <p:pic>
        <p:nvPicPr>
          <p:cNvPr id="13" name="Picture 12">
            <a:extLst>
              <a:ext uri="{FF2B5EF4-FFF2-40B4-BE49-F238E27FC236}">
                <a16:creationId xmlns:a16="http://schemas.microsoft.com/office/drawing/2014/main" id="{B7B07EE2-3027-44EA-A197-7B31AE197FE2}"/>
              </a:ext>
            </a:extLst>
          </p:cNvPr>
          <p:cNvPicPr>
            <a:picLocks noChangeAspect="1"/>
          </p:cNvPicPr>
          <p:nvPr/>
        </p:nvPicPr>
        <p:blipFill>
          <a:blip r:embed="rId5"/>
          <a:stretch>
            <a:fillRect/>
          </a:stretch>
        </p:blipFill>
        <p:spPr>
          <a:xfrm>
            <a:off x="985570" y="3900210"/>
            <a:ext cx="4724864" cy="1499236"/>
          </a:xfrm>
          <a:prstGeom prst="rect">
            <a:avLst/>
          </a:prstGeom>
        </p:spPr>
      </p:pic>
      <p:cxnSp>
        <p:nvCxnSpPr>
          <p:cNvPr id="14" name="Straight Arrow Connector 13">
            <a:extLst>
              <a:ext uri="{FF2B5EF4-FFF2-40B4-BE49-F238E27FC236}">
                <a16:creationId xmlns:a16="http://schemas.microsoft.com/office/drawing/2014/main" id="{4412AC85-BB24-4522-AFF1-C424B4BEB339}"/>
              </a:ext>
            </a:extLst>
          </p:cNvPr>
          <p:cNvCxnSpPr/>
          <p:nvPr/>
        </p:nvCxnSpPr>
        <p:spPr>
          <a:xfrm>
            <a:off x="3345875" y="3410447"/>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1A0A139-34EB-4C54-ACE1-92CD4BD5D8A2}"/>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1886835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ED41CB-30B6-430E-B2CC-76475754921D}"/>
              </a:ext>
            </a:extLst>
          </p:cNvPr>
          <p:cNvPicPr>
            <a:picLocks noChangeAspect="1"/>
          </p:cNvPicPr>
          <p:nvPr/>
        </p:nvPicPr>
        <p:blipFill>
          <a:blip r:embed="rId2"/>
          <a:stretch>
            <a:fillRect/>
          </a:stretch>
        </p:blipFill>
        <p:spPr>
          <a:xfrm>
            <a:off x="1022440" y="1018466"/>
            <a:ext cx="6347087" cy="2662549"/>
          </a:xfrm>
          <a:prstGeom prst="rect">
            <a:avLst/>
          </a:prstGeom>
        </p:spPr>
      </p:pic>
      <p:sp>
        <p:nvSpPr>
          <p:cNvPr id="5" name="TextBox 4">
            <a:extLst>
              <a:ext uri="{FF2B5EF4-FFF2-40B4-BE49-F238E27FC236}">
                <a16:creationId xmlns:a16="http://schemas.microsoft.com/office/drawing/2014/main" id="{40BC88F6-5B95-49A8-87C6-1F272C89FE77}"/>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6" name="TextBox 5">
            <a:extLst>
              <a:ext uri="{FF2B5EF4-FFF2-40B4-BE49-F238E27FC236}">
                <a16:creationId xmlns:a16="http://schemas.microsoft.com/office/drawing/2014/main" id="{3F31D4EB-5FA5-4BC5-867E-6DE1BAE0F3EB}"/>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7" name="Picture 6">
            <a:extLst>
              <a:ext uri="{FF2B5EF4-FFF2-40B4-BE49-F238E27FC236}">
                <a16:creationId xmlns:a16="http://schemas.microsoft.com/office/drawing/2014/main" id="{2D1565E9-6EAA-4CCC-A317-F3CD05C74E0E}"/>
              </a:ext>
            </a:extLst>
          </p:cNvPr>
          <p:cNvPicPr>
            <a:picLocks noChangeAspect="1"/>
          </p:cNvPicPr>
          <p:nvPr/>
        </p:nvPicPr>
        <p:blipFill>
          <a:blip r:embed="rId3"/>
          <a:stretch>
            <a:fillRect/>
          </a:stretch>
        </p:blipFill>
        <p:spPr>
          <a:xfrm>
            <a:off x="7840380" y="4068193"/>
            <a:ext cx="675755" cy="1205939"/>
          </a:xfrm>
          <a:prstGeom prst="rect">
            <a:avLst/>
          </a:prstGeom>
        </p:spPr>
      </p:pic>
      <p:pic>
        <p:nvPicPr>
          <p:cNvPr id="8" name="Picture 2" descr="gordon-larsen_penny_2011">
            <a:extLst>
              <a:ext uri="{FF2B5EF4-FFF2-40B4-BE49-F238E27FC236}">
                <a16:creationId xmlns:a16="http://schemas.microsoft.com/office/drawing/2014/main" id="{1DEB5EA9-CE80-4BEE-B220-B8401E2C2A50}"/>
              </a:ext>
            </a:extLst>
          </p:cNvPr>
          <p:cNvPicPr>
            <a:picLocks noChangeAspect="1" noChangeArrowheads="1"/>
          </p:cNvPicPr>
          <p:nvPr/>
        </p:nvPicPr>
        <p:blipFill>
          <a:blip r:embed="rId4" cstate="print"/>
          <a:srcRect/>
          <a:stretch>
            <a:fillRect/>
          </a:stretch>
        </p:blipFill>
        <p:spPr bwMode="auto">
          <a:xfrm>
            <a:off x="7878698" y="2150849"/>
            <a:ext cx="890355" cy="1077799"/>
          </a:xfrm>
          <a:prstGeom prst="rect">
            <a:avLst/>
          </a:prstGeom>
          <a:noFill/>
        </p:spPr>
      </p:pic>
      <p:sp>
        <p:nvSpPr>
          <p:cNvPr id="9" name="TextBox 8">
            <a:extLst>
              <a:ext uri="{FF2B5EF4-FFF2-40B4-BE49-F238E27FC236}">
                <a16:creationId xmlns:a16="http://schemas.microsoft.com/office/drawing/2014/main" id="{6606028A-B0A2-41E8-B5F2-63933133FB93}"/>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11" name="TextBox 10">
            <a:extLst>
              <a:ext uri="{FF2B5EF4-FFF2-40B4-BE49-F238E27FC236}">
                <a16:creationId xmlns:a16="http://schemas.microsoft.com/office/drawing/2014/main" id="{D1AD3BBC-1D95-4179-9C22-13B1FE7DDCE7}"/>
              </a:ext>
            </a:extLst>
          </p:cNvPr>
          <p:cNvSpPr txBox="1"/>
          <p:nvPr/>
        </p:nvSpPr>
        <p:spPr>
          <a:xfrm>
            <a:off x="74604" y="2086348"/>
            <a:ext cx="902811"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CHINA</a:t>
            </a:r>
          </a:p>
        </p:txBody>
      </p:sp>
      <p:sp>
        <p:nvSpPr>
          <p:cNvPr id="12" name="Rectangle 11">
            <a:extLst>
              <a:ext uri="{FF2B5EF4-FFF2-40B4-BE49-F238E27FC236}">
                <a16:creationId xmlns:a16="http://schemas.microsoft.com/office/drawing/2014/main" id="{5764A498-CA30-41EC-9B41-67E58CD64E9D}"/>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1657343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1487FA-5BF9-4AB5-A00A-C209832C0C2C}"/>
              </a:ext>
            </a:extLst>
          </p:cNvPr>
          <p:cNvSpPr txBox="1"/>
          <p:nvPr/>
        </p:nvSpPr>
        <p:spPr>
          <a:xfrm>
            <a:off x="1295400" y="1752600"/>
            <a:ext cx="6613734" cy="1754326"/>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Assertion:</a:t>
            </a:r>
          </a:p>
          <a:p>
            <a:r>
              <a:rPr lang="en-US" dirty="0">
                <a:latin typeface="Arial" panose="020B0604020202020204" pitchFamily="34" charset="0"/>
                <a:cs typeface="Arial" panose="020B0604020202020204" pitchFamily="34" charset="0"/>
              </a:rPr>
              <a:t>	Human Metagenome Association Studies have</a:t>
            </a:r>
          </a:p>
          <a:p>
            <a:r>
              <a:rPr lang="en-US" dirty="0">
                <a:latin typeface="Arial" panose="020B0604020202020204" pitchFamily="34" charset="0"/>
                <a:cs typeface="Arial" panose="020B0604020202020204" pitchFamily="34" charset="0"/>
              </a:rPr>
              <a:t>	(sometime vanishingly small) effect sizes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Like GWAS studies, human metagenome association </a:t>
            </a:r>
          </a:p>
          <a:p>
            <a:r>
              <a:rPr lang="en-US" dirty="0">
                <a:latin typeface="Arial" panose="020B0604020202020204" pitchFamily="34" charset="0"/>
                <a:cs typeface="Arial" panose="020B0604020202020204" pitchFamily="34" charset="0"/>
              </a:rPr>
              <a:t>	studies can require large sample sizes</a:t>
            </a:r>
          </a:p>
        </p:txBody>
      </p:sp>
    </p:spTree>
    <p:extLst>
      <p:ext uri="{BB962C8B-B14F-4D97-AF65-F5344CB8AC3E}">
        <p14:creationId xmlns:p14="http://schemas.microsoft.com/office/powerpoint/2010/main" val="946930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385515D-E2B9-4CFF-A5C5-01D62B7297F8}"/>
              </a:ext>
            </a:extLst>
          </p:cNvPr>
          <p:cNvPicPr>
            <a:picLocks noChangeAspect="1"/>
          </p:cNvPicPr>
          <p:nvPr/>
        </p:nvPicPr>
        <p:blipFill>
          <a:blip r:embed="rId2"/>
          <a:stretch>
            <a:fillRect/>
          </a:stretch>
        </p:blipFill>
        <p:spPr>
          <a:xfrm>
            <a:off x="1022440" y="1018466"/>
            <a:ext cx="6347087" cy="2662549"/>
          </a:xfrm>
          <a:prstGeom prst="rect">
            <a:avLst/>
          </a:prstGeom>
        </p:spPr>
      </p:pic>
      <p:sp>
        <p:nvSpPr>
          <p:cNvPr id="23" name="TextBox 22">
            <a:extLst>
              <a:ext uri="{FF2B5EF4-FFF2-40B4-BE49-F238E27FC236}">
                <a16:creationId xmlns:a16="http://schemas.microsoft.com/office/drawing/2014/main" id="{02481490-75D3-4229-B11B-9A6C32755D56}"/>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local conditions</a:t>
            </a:r>
          </a:p>
        </p:txBody>
      </p:sp>
      <p:sp>
        <p:nvSpPr>
          <p:cNvPr id="24" name="TextBox 23">
            <a:extLst>
              <a:ext uri="{FF2B5EF4-FFF2-40B4-BE49-F238E27FC236}">
                <a16:creationId xmlns:a16="http://schemas.microsoft.com/office/drawing/2014/main" id="{F4EF4609-53EC-438A-9051-655B43242727}"/>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25" name="Picture 24">
            <a:extLst>
              <a:ext uri="{FF2B5EF4-FFF2-40B4-BE49-F238E27FC236}">
                <a16:creationId xmlns:a16="http://schemas.microsoft.com/office/drawing/2014/main" id="{B61CA577-8C80-4370-AE19-FF2492D92525}"/>
              </a:ext>
            </a:extLst>
          </p:cNvPr>
          <p:cNvPicPr>
            <a:picLocks noChangeAspect="1"/>
          </p:cNvPicPr>
          <p:nvPr/>
        </p:nvPicPr>
        <p:blipFill>
          <a:blip r:embed="rId3"/>
          <a:stretch>
            <a:fillRect/>
          </a:stretch>
        </p:blipFill>
        <p:spPr>
          <a:xfrm>
            <a:off x="7840380" y="4068193"/>
            <a:ext cx="675755" cy="1205939"/>
          </a:xfrm>
          <a:prstGeom prst="rect">
            <a:avLst/>
          </a:prstGeom>
        </p:spPr>
      </p:pic>
      <p:pic>
        <p:nvPicPr>
          <p:cNvPr id="26" name="Picture 2" descr="gordon-larsen_penny_2011">
            <a:extLst>
              <a:ext uri="{FF2B5EF4-FFF2-40B4-BE49-F238E27FC236}">
                <a16:creationId xmlns:a16="http://schemas.microsoft.com/office/drawing/2014/main" id="{B3F26CC7-D140-410A-8A9D-76861883DB63}"/>
              </a:ext>
            </a:extLst>
          </p:cNvPr>
          <p:cNvPicPr>
            <a:picLocks noChangeAspect="1" noChangeArrowheads="1"/>
          </p:cNvPicPr>
          <p:nvPr/>
        </p:nvPicPr>
        <p:blipFill>
          <a:blip r:embed="rId4" cstate="print"/>
          <a:srcRect/>
          <a:stretch>
            <a:fillRect/>
          </a:stretch>
        </p:blipFill>
        <p:spPr bwMode="auto">
          <a:xfrm>
            <a:off x="7878698" y="2150849"/>
            <a:ext cx="890355" cy="1077799"/>
          </a:xfrm>
          <a:prstGeom prst="rect">
            <a:avLst/>
          </a:prstGeom>
          <a:noFill/>
        </p:spPr>
      </p:pic>
      <p:sp>
        <p:nvSpPr>
          <p:cNvPr id="27" name="TextBox 26">
            <a:extLst>
              <a:ext uri="{FF2B5EF4-FFF2-40B4-BE49-F238E27FC236}">
                <a16:creationId xmlns:a16="http://schemas.microsoft.com/office/drawing/2014/main" id="{CEEFEF30-5E6A-4A95-95CE-FF3D1ECAD6C1}"/>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28" name="TextBox 27">
            <a:extLst>
              <a:ext uri="{FF2B5EF4-FFF2-40B4-BE49-F238E27FC236}">
                <a16:creationId xmlns:a16="http://schemas.microsoft.com/office/drawing/2014/main" id="{7D4FB2B6-4227-4A9D-A97B-237C56ED0558}"/>
              </a:ext>
            </a:extLst>
          </p:cNvPr>
          <p:cNvSpPr txBox="1"/>
          <p:nvPr/>
        </p:nvSpPr>
        <p:spPr>
          <a:xfrm>
            <a:off x="276101" y="5764987"/>
            <a:ext cx="1358064"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(in preparation)</a:t>
            </a:r>
          </a:p>
        </p:txBody>
      </p:sp>
      <p:sp>
        <p:nvSpPr>
          <p:cNvPr id="29" name="TextBox 28">
            <a:extLst>
              <a:ext uri="{FF2B5EF4-FFF2-40B4-BE49-F238E27FC236}">
                <a16:creationId xmlns:a16="http://schemas.microsoft.com/office/drawing/2014/main" id="{C31F6C76-F1FD-4270-B4D5-7012ACB9C9F3}"/>
              </a:ext>
            </a:extLst>
          </p:cNvPr>
          <p:cNvSpPr txBox="1"/>
          <p:nvPr/>
        </p:nvSpPr>
        <p:spPr>
          <a:xfrm>
            <a:off x="74604" y="2086348"/>
            <a:ext cx="902811"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CHINA</a:t>
            </a:r>
          </a:p>
        </p:txBody>
      </p:sp>
      <p:pic>
        <p:nvPicPr>
          <p:cNvPr id="30" name="Picture 29">
            <a:extLst>
              <a:ext uri="{FF2B5EF4-FFF2-40B4-BE49-F238E27FC236}">
                <a16:creationId xmlns:a16="http://schemas.microsoft.com/office/drawing/2014/main" id="{E48C4767-690A-4CBA-8973-859FBFC13E8F}"/>
              </a:ext>
            </a:extLst>
          </p:cNvPr>
          <p:cNvPicPr>
            <a:picLocks noChangeAspect="1"/>
          </p:cNvPicPr>
          <p:nvPr/>
        </p:nvPicPr>
        <p:blipFill>
          <a:blip r:embed="rId5"/>
          <a:stretch>
            <a:fillRect/>
          </a:stretch>
        </p:blipFill>
        <p:spPr>
          <a:xfrm>
            <a:off x="1588000" y="3681015"/>
            <a:ext cx="5285714" cy="2295238"/>
          </a:xfrm>
          <a:prstGeom prst="rect">
            <a:avLst/>
          </a:prstGeom>
        </p:spPr>
      </p:pic>
      <p:sp>
        <p:nvSpPr>
          <p:cNvPr id="32" name="TextBox 31">
            <a:extLst>
              <a:ext uri="{FF2B5EF4-FFF2-40B4-BE49-F238E27FC236}">
                <a16:creationId xmlns:a16="http://schemas.microsoft.com/office/drawing/2014/main" id="{3E6D04CF-04CE-4F9E-A2D4-0AA3A8FBC72F}"/>
              </a:ext>
            </a:extLst>
          </p:cNvPr>
          <p:cNvSpPr txBox="1"/>
          <p:nvPr/>
        </p:nvSpPr>
        <p:spPr>
          <a:xfrm>
            <a:off x="76684" y="4343445"/>
            <a:ext cx="1749197" cy="646331"/>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US</a:t>
            </a:r>
          </a:p>
          <a:p>
            <a:r>
              <a:rPr lang="en-US" dirty="0">
                <a:solidFill>
                  <a:srgbClr val="FF0000"/>
                </a:solidFill>
                <a:latin typeface="Arial" panose="020B0604020202020204" pitchFamily="34" charset="0"/>
                <a:cs typeface="Arial" panose="020B0604020202020204" pitchFamily="34" charset="0"/>
              </a:rPr>
              <a:t>(American Gut)</a:t>
            </a:r>
          </a:p>
        </p:txBody>
      </p:sp>
      <p:sp>
        <p:nvSpPr>
          <p:cNvPr id="12" name="Rectangle 11">
            <a:extLst>
              <a:ext uri="{FF2B5EF4-FFF2-40B4-BE49-F238E27FC236}">
                <a16:creationId xmlns:a16="http://schemas.microsoft.com/office/drawing/2014/main" id="{99260218-C88A-43B9-8A09-7F6E6905CEB7}"/>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2318456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FAFD42-787D-458F-B104-69EA3C1EF989}"/>
              </a:ext>
            </a:extLst>
          </p:cNvPr>
          <p:cNvSpPr txBox="1"/>
          <p:nvPr/>
        </p:nvSpPr>
        <p:spPr>
          <a:xfrm>
            <a:off x="848197" y="875063"/>
            <a:ext cx="628248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The microbiome is an environmental variable that is sensitive to </a:t>
            </a:r>
            <a:r>
              <a:rPr lang="en-US" sz="1350" dirty="0">
                <a:solidFill>
                  <a:srgbClr val="FF0000"/>
                </a:solidFill>
                <a:latin typeface="Arial" panose="020B0604020202020204" pitchFamily="34" charset="0"/>
                <a:cs typeface="Arial" panose="020B0604020202020204" pitchFamily="34" charset="0"/>
              </a:rPr>
              <a:t>local conditions</a:t>
            </a:r>
          </a:p>
        </p:txBody>
      </p:sp>
      <p:sp>
        <p:nvSpPr>
          <p:cNvPr id="3" name="TextBox 2">
            <a:extLst>
              <a:ext uri="{FF2B5EF4-FFF2-40B4-BE49-F238E27FC236}">
                <a16:creationId xmlns:a16="http://schemas.microsoft.com/office/drawing/2014/main" id="{E8A011DB-2B5C-40C4-B9EE-B1B5B90B4810}"/>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4" name="Picture 3">
            <a:extLst>
              <a:ext uri="{FF2B5EF4-FFF2-40B4-BE49-F238E27FC236}">
                <a16:creationId xmlns:a16="http://schemas.microsoft.com/office/drawing/2014/main" id="{8B10DC87-AE11-44FC-A147-EB0144D41A61}"/>
              </a:ext>
            </a:extLst>
          </p:cNvPr>
          <p:cNvPicPr>
            <a:picLocks noChangeAspect="1"/>
          </p:cNvPicPr>
          <p:nvPr/>
        </p:nvPicPr>
        <p:blipFill>
          <a:blip r:embed="rId2"/>
          <a:stretch>
            <a:fillRect/>
          </a:stretch>
        </p:blipFill>
        <p:spPr>
          <a:xfrm>
            <a:off x="7840380" y="4068193"/>
            <a:ext cx="675755" cy="1205939"/>
          </a:xfrm>
          <a:prstGeom prst="rect">
            <a:avLst/>
          </a:prstGeom>
        </p:spPr>
      </p:pic>
      <p:pic>
        <p:nvPicPr>
          <p:cNvPr id="5" name="Picture 2" descr="gordon-larsen_penny_2011">
            <a:extLst>
              <a:ext uri="{FF2B5EF4-FFF2-40B4-BE49-F238E27FC236}">
                <a16:creationId xmlns:a16="http://schemas.microsoft.com/office/drawing/2014/main" id="{F0AC439C-2BCE-43F0-99EE-6DAEFA859819}"/>
              </a:ext>
            </a:extLst>
          </p:cNvPr>
          <p:cNvPicPr>
            <a:picLocks noChangeAspect="1" noChangeArrowheads="1"/>
          </p:cNvPicPr>
          <p:nvPr/>
        </p:nvPicPr>
        <p:blipFill>
          <a:blip r:embed="rId3" cstate="print"/>
          <a:srcRect/>
          <a:stretch>
            <a:fillRect/>
          </a:stretch>
        </p:blipFill>
        <p:spPr bwMode="auto">
          <a:xfrm>
            <a:off x="7878698" y="2150849"/>
            <a:ext cx="890355" cy="1077799"/>
          </a:xfrm>
          <a:prstGeom prst="rect">
            <a:avLst/>
          </a:prstGeom>
          <a:noFill/>
        </p:spPr>
      </p:pic>
      <p:sp>
        <p:nvSpPr>
          <p:cNvPr id="6" name="TextBox 5">
            <a:extLst>
              <a:ext uri="{FF2B5EF4-FFF2-40B4-BE49-F238E27FC236}">
                <a16:creationId xmlns:a16="http://schemas.microsoft.com/office/drawing/2014/main" id="{D6E44732-FC08-4ED7-9B22-4D556F745762}"/>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8" name="TextBox 7">
            <a:extLst>
              <a:ext uri="{FF2B5EF4-FFF2-40B4-BE49-F238E27FC236}">
                <a16:creationId xmlns:a16="http://schemas.microsoft.com/office/drawing/2014/main" id="{1E06E396-F086-4985-A2B5-DD37D79DA12D}"/>
              </a:ext>
            </a:extLst>
          </p:cNvPr>
          <p:cNvSpPr txBox="1"/>
          <p:nvPr/>
        </p:nvSpPr>
        <p:spPr>
          <a:xfrm>
            <a:off x="1300349" y="1373829"/>
            <a:ext cx="469551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2,164 subjects from the China Health and Nutrition Survey </a:t>
            </a:r>
          </a:p>
          <a:p>
            <a:r>
              <a:rPr lang="en-US" sz="1350" dirty="0">
                <a:latin typeface="Arial" panose="020B0604020202020204" pitchFamily="34" charset="0"/>
                <a:cs typeface="Arial" panose="020B0604020202020204" pitchFamily="34" charset="0"/>
              </a:rPr>
              <a:t>(</a:t>
            </a:r>
            <a:r>
              <a:rPr lang="en-US" sz="1350" u="sng" dirty="0">
                <a:hlinkClick r:id="rId4"/>
              </a:rPr>
              <a:t>http://www.cpc.unc.edu/projects/china</a:t>
            </a:r>
            <a:r>
              <a:rPr lang="en-US" sz="1350" u="sng" dirty="0"/>
              <a:t> )</a:t>
            </a:r>
            <a:endParaRPr lang="en-US" sz="135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C21D84DB-D635-40AA-BCCF-15BD9EF0120A}"/>
              </a:ext>
            </a:extLst>
          </p:cNvPr>
          <p:cNvCxnSpPr/>
          <p:nvPr/>
        </p:nvCxnSpPr>
        <p:spPr>
          <a:xfrm>
            <a:off x="3339935" y="1890403"/>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284760-40D8-491F-9F31-A0E734CA0EE2}"/>
              </a:ext>
            </a:extLst>
          </p:cNvPr>
          <p:cNvSpPr txBox="1"/>
          <p:nvPr/>
        </p:nvSpPr>
        <p:spPr>
          <a:xfrm>
            <a:off x="1549730" y="2326822"/>
            <a:ext cx="3829959"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Fecal samples collected; 16S rRNA sequencing</a:t>
            </a:r>
          </a:p>
        </p:txBody>
      </p:sp>
      <p:cxnSp>
        <p:nvCxnSpPr>
          <p:cNvPr id="11" name="Straight Arrow Connector 10">
            <a:extLst>
              <a:ext uri="{FF2B5EF4-FFF2-40B4-BE49-F238E27FC236}">
                <a16:creationId xmlns:a16="http://schemas.microsoft.com/office/drawing/2014/main" id="{875E9886-8C17-4F01-B72D-D69474B053C7}"/>
              </a:ext>
            </a:extLst>
          </p:cNvPr>
          <p:cNvCxnSpPr/>
          <p:nvPr/>
        </p:nvCxnSpPr>
        <p:spPr>
          <a:xfrm>
            <a:off x="3338451" y="2663786"/>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5C8849-5D51-45E8-A478-748F740882AA}"/>
              </a:ext>
            </a:extLst>
          </p:cNvPr>
          <p:cNvSpPr txBox="1"/>
          <p:nvPr/>
        </p:nvSpPr>
        <p:spPr>
          <a:xfrm>
            <a:off x="1637310" y="3118016"/>
            <a:ext cx="3493264"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Classification and generation of count table</a:t>
            </a:r>
          </a:p>
        </p:txBody>
      </p:sp>
      <p:cxnSp>
        <p:nvCxnSpPr>
          <p:cNvPr id="14" name="Straight Arrow Connector 13">
            <a:extLst>
              <a:ext uri="{FF2B5EF4-FFF2-40B4-BE49-F238E27FC236}">
                <a16:creationId xmlns:a16="http://schemas.microsoft.com/office/drawing/2014/main" id="{4412AC85-BB24-4522-AFF1-C424B4BEB339}"/>
              </a:ext>
            </a:extLst>
          </p:cNvPr>
          <p:cNvCxnSpPr/>
          <p:nvPr/>
        </p:nvCxnSpPr>
        <p:spPr>
          <a:xfrm>
            <a:off x="3345875" y="3410447"/>
            <a:ext cx="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ED8441-0089-498C-8E91-449F86CB31D7}"/>
              </a:ext>
            </a:extLst>
          </p:cNvPr>
          <p:cNvSpPr txBox="1"/>
          <p:nvPr/>
        </p:nvSpPr>
        <p:spPr>
          <a:xfrm>
            <a:off x="1707078" y="3900304"/>
            <a:ext cx="3935693"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Use the microbiome to </a:t>
            </a:r>
            <a:r>
              <a:rPr lang="en-US" sz="1350" dirty="0">
                <a:solidFill>
                  <a:srgbClr val="FF0000"/>
                </a:solidFill>
                <a:latin typeface="Arial" panose="020B0604020202020204" pitchFamily="34" charset="0"/>
                <a:cs typeface="Arial" panose="020B0604020202020204" pitchFamily="34" charset="0"/>
              </a:rPr>
              <a:t>predict</a:t>
            </a:r>
            <a:r>
              <a:rPr lang="en-US" sz="1350" dirty="0">
                <a:latin typeface="Arial" panose="020B0604020202020204" pitchFamily="34" charset="0"/>
                <a:cs typeface="Arial" panose="020B0604020202020204" pitchFamily="34" charset="0"/>
              </a:rPr>
              <a:t> subject phenotype</a:t>
            </a:r>
            <a:endParaRPr lang="en-US" sz="1350" dirty="0">
              <a:solidFill>
                <a:srgbClr val="FF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635DFFCE-CDC7-4D88-B2CF-4EB2BEB32273}"/>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2179201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D6762A-9D91-4E8D-A3FF-A76543DBC398}"/>
              </a:ext>
            </a:extLst>
          </p:cNvPr>
          <p:cNvSpPr txBox="1"/>
          <p:nvPr/>
        </p:nvSpPr>
        <p:spPr>
          <a:xfrm>
            <a:off x="1995055" y="5190258"/>
            <a:ext cx="2146742"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Urban/Rural classification</a:t>
            </a:r>
          </a:p>
        </p:txBody>
      </p:sp>
      <p:pic>
        <p:nvPicPr>
          <p:cNvPr id="6" name="Picture 5">
            <a:extLst>
              <a:ext uri="{FF2B5EF4-FFF2-40B4-BE49-F238E27FC236}">
                <a16:creationId xmlns:a16="http://schemas.microsoft.com/office/drawing/2014/main" id="{553DFF1E-6453-44ED-A7B5-8A7EA72ED700}"/>
              </a:ext>
            </a:extLst>
          </p:cNvPr>
          <p:cNvPicPr>
            <a:picLocks noChangeAspect="1"/>
          </p:cNvPicPr>
          <p:nvPr/>
        </p:nvPicPr>
        <p:blipFill>
          <a:blip r:embed="rId2"/>
          <a:stretch>
            <a:fillRect/>
          </a:stretch>
        </p:blipFill>
        <p:spPr>
          <a:xfrm>
            <a:off x="807264" y="2058821"/>
            <a:ext cx="4465381" cy="3193782"/>
          </a:xfrm>
          <a:prstGeom prst="rect">
            <a:avLst/>
          </a:prstGeom>
        </p:spPr>
      </p:pic>
      <p:sp>
        <p:nvSpPr>
          <p:cNvPr id="7" name="TextBox 6">
            <a:extLst>
              <a:ext uri="{FF2B5EF4-FFF2-40B4-BE49-F238E27FC236}">
                <a16:creationId xmlns:a16="http://schemas.microsoft.com/office/drawing/2014/main" id="{15F43F65-91A1-49BE-97FB-393E8FEB1D6C}"/>
              </a:ext>
            </a:extLst>
          </p:cNvPr>
          <p:cNvSpPr txBox="1"/>
          <p:nvPr/>
        </p:nvSpPr>
        <p:spPr>
          <a:xfrm>
            <a:off x="418608" y="2706508"/>
            <a:ext cx="392415" cy="1509388"/>
          </a:xfrm>
          <a:prstGeom prst="rect">
            <a:avLst/>
          </a:prstGeom>
          <a:noFill/>
        </p:spPr>
        <p:txBody>
          <a:bodyPr vert="vert270" wrap="none" rtlCol="0">
            <a:spAutoFit/>
          </a:bodyPr>
          <a:lstStyle/>
          <a:p>
            <a:r>
              <a:rPr lang="en-US" sz="1350" dirty="0">
                <a:latin typeface="Arial" panose="020B0604020202020204" pitchFamily="34" charset="0"/>
                <a:cs typeface="Arial" panose="020B0604020202020204" pitchFamily="34" charset="0"/>
              </a:rPr>
              <a:t>True Positive Rate</a:t>
            </a:r>
          </a:p>
        </p:txBody>
      </p:sp>
      <p:sp>
        <p:nvSpPr>
          <p:cNvPr id="8" name="TextBox 7">
            <a:extLst>
              <a:ext uri="{FF2B5EF4-FFF2-40B4-BE49-F238E27FC236}">
                <a16:creationId xmlns:a16="http://schemas.microsoft.com/office/drawing/2014/main" id="{418A0846-FFB7-4751-B6D7-DFDC522EA8DB}"/>
              </a:ext>
            </a:extLst>
          </p:cNvPr>
          <p:cNvSpPr txBox="1"/>
          <p:nvPr/>
        </p:nvSpPr>
        <p:spPr>
          <a:xfrm>
            <a:off x="302822" y="1086871"/>
            <a:ext cx="8698215"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Machine learning models can be trained </a:t>
            </a:r>
            <a:r>
              <a:rPr lang="en-US" sz="2100" dirty="0">
                <a:solidFill>
                  <a:srgbClr val="FF0000"/>
                </a:solidFill>
                <a:latin typeface="Arial" panose="020B0604020202020204" pitchFamily="34" charset="0"/>
                <a:cs typeface="Arial" panose="020B0604020202020204" pitchFamily="34" charset="0"/>
              </a:rPr>
              <a:t>within</a:t>
            </a:r>
            <a:r>
              <a:rPr lang="en-US" sz="2100" dirty="0">
                <a:latin typeface="Arial" panose="020B0604020202020204" pitchFamily="34" charset="0"/>
                <a:cs typeface="Arial" panose="020B0604020202020204" pitchFamily="34" charset="0"/>
              </a:rPr>
              <a:t> but not </a:t>
            </a:r>
            <a:r>
              <a:rPr lang="en-US" sz="2100" dirty="0">
                <a:solidFill>
                  <a:srgbClr val="FF0000"/>
                </a:solidFill>
                <a:latin typeface="Arial" panose="020B0604020202020204" pitchFamily="34" charset="0"/>
                <a:cs typeface="Arial" panose="020B0604020202020204" pitchFamily="34" charset="0"/>
              </a:rPr>
              <a:t>across</a:t>
            </a:r>
            <a:r>
              <a:rPr lang="en-US" sz="2100" dirty="0">
                <a:latin typeface="Arial" panose="020B0604020202020204" pitchFamily="34" charset="0"/>
                <a:cs typeface="Arial" panose="020B0604020202020204" pitchFamily="34" charset="0"/>
              </a:rPr>
              <a:t> provinces</a:t>
            </a:r>
          </a:p>
        </p:txBody>
      </p:sp>
      <p:sp>
        <p:nvSpPr>
          <p:cNvPr id="9" name="TextBox 8">
            <a:extLst>
              <a:ext uri="{FF2B5EF4-FFF2-40B4-BE49-F238E27FC236}">
                <a16:creationId xmlns:a16="http://schemas.microsoft.com/office/drawing/2014/main" id="{91220776-CE58-4702-8453-53915BEDD0E1}"/>
              </a:ext>
            </a:extLst>
          </p:cNvPr>
          <p:cNvSpPr txBox="1"/>
          <p:nvPr/>
        </p:nvSpPr>
        <p:spPr>
          <a:xfrm>
            <a:off x="7628351" y="5315864"/>
            <a:ext cx="1196674" cy="507831"/>
          </a:xfrm>
          <a:prstGeom prst="rect">
            <a:avLst/>
          </a:prstGeom>
          <a:noFill/>
        </p:spPr>
        <p:txBody>
          <a:bodyPr wrap="none" rtlCol="0">
            <a:spAutoFit/>
          </a:bodyPr>
          <a:lstStyle/>
          <a:p>
            <a:r>
              <a:rPr lang="en-US" sz="1350" dirty="0"/>
              <a:t>Shan Sun</a:t>
            </a:r>
          </a:p>
          <a:p>
            <a:r>
              <a:rPr lang="en-US" sz="1350" dirty="0"/>
              <a:t>UNC Charlotte</a:t>
            </a:r>
          </a:p>
        </p:txBody>
      </p:sp>
      <p:pic>
        <p:nvPicPr>
          <p:cNvPr id="10" name="Picture 9">
            <a:extLst>
              <a:ext uri="{FF2B5EF4-FFF2-40B4-BE49-F238E27FC236}">
                <a16:creationId xmlns:a16="http://schemas.microsoft.com/office/drawing/2014/main" id="{E776273E-C638-43C3-AA93-28C5D26DEB75}"/>
              </a:ext>
            </a:extLst>
          </p:cNvPr>
          <p:cNvPicPr>
            <a:picLocks noChangeAspect="1"/>
          </p:cNvPicPr>
          <p:nvPr/>
        </p:nvPicPr>
        <p:blipFill>
          <a:blip r:embed="rId3"/>
          <a:stretch>
            <a:fillRect/>
          </a:stretch>
        </p:blipFill>
        <p:spPr>
          <a:xfrm>
            <a:off x="7840380" y="4068193"/>
            <a:ext cx="675755" cy="1205939"/>
          </a:xfrm>
          <a:prstGeom prst="rect">
            <a:avLst/>
          </a:prstGeom>
        </p:spPr>
      </p:pic>
      <p:pic>
        <p:nvPicPr>
          <p:cNvPr id="11" name="Picture 2" descr="gordon-larsen_penny_2011">
            <a:extLst>
              <a:ext uri="{FF2B5EF4-FFF2-40B4-BE49-F238E27FC236}">
                <a16:creationId xmlns:a16="http://schemas.microsoft.com/office/drawing/2014/main" id="{F72E50C8-E8AD-4C64-B016-B3EFE569EEE8}"/>
              </a:ext>
            </a:extLst>
          </p:cNvPr>
          <p:cNvPicPr>
            <a:picLocks noChangeAspect="1" noChangeArrowheads="1"/>
          </p:cNvPicPr>
          <p:nvPr/>
        </p:nvPicPr>
        <p:blipFill>
          <a:blip r:embed="rId4" cstate="print"/>
          <a:srcRect/>
          <a:stretch>
            <a:fillRect/>
          </a:stretch>
        </p:blipFill>
        <p:spPr bwMode="auto">
          <a:xfrm>
            <a:off x="7878698" y="2150849"/>
            <a:ext cx="890355" cy="1077799"/>
          </a:xfrm>
          <a:prstGeom prst="rect">
            <a:avLst/>
          </a:prstGeom>
          <a:noFill/>
        </p:spPr>
      </p:pic>
      <p:sp>
        <p:nvSpPr>
          <p:cNvPr id="12" name="TextBox 11">
            <a:extLst>
              <a:ext uri="{FF2B5EF4-FFF2-40B4-BE49-F238E27FC236}">
                <a16:creationId xmlns:a16="http://schemas.microsoft.com/office/drawing/2014/main" id="{4D8D8084-E743-4DC8-B865-6DC42F62F3AE}"/>
              </a:ext>
            </a:extLst>
          </p:cNvPr>
          <p:cNvSpPr txBox="1"/>
          <p:nvPr/>
        </p:nvSpPr>
        <p:spPr>
          <a:xfrm>
            <a:off x="7711606" y="3207713"/>
            <a:ext cx="1444626" cy="71558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Penny Gordon-</a:t>
            </a:r>
          </a:p>
          <a:p>
            <a:r>
              <a:rPr lang="en-US" sz="1350" dirty="0">
                <a:latin typeface="Arial" panose="020B0604020202020204" pitchFamily="34" charset="0"/>
                <a:cs typeface="Arial" panose="020B0604020202020204" pitchFamily="34" charset="0"/>
              </a:rPr>
              <a:t>Larsen</a:t>
            </a:r>
          </a:p>
          <a:p>
            <a:r>
              <a:rPr lang="en-US" sz="1350" dirty="0">
                <a:latin typeface="Arial" panose="020B0604020202020204" pitchFamily="34" charset="0"/>
                <a:cs typeface="Arial" panose="020B0604020202020204" pitchFamily="34" charset="0"/>
              </a:rPr>
              <a:t>UNC Chapel Hill</a:t>
            </a:r>
          </a:p>
        </p:txBody>
      </p:sp>
      <p:sp>
        <p:nvSpPr>
          <p:cNvPr id="2" name="Rectangle 1">
            <a:extLst>
              <a:ext uri="{FF2B5EF4-FFF2-40B4-BE49-F238E27FC236}">
                <a16:creationId xmlns:a16="http://schemas.microsoft.com/office/drawing/2014/main" id="{5E3DA4AE-D058-4CB8-9748-F0D4A84DEB73}"/>
              </a:ext>
            </a:extLst>
          </p:cNvPr>
          <p:cNvSpPr/>
          <p:nvPr/>
        </p:nvSpPr>
        <p:spPr>
          <a:xfrm>
            <a:off x="228600" y="6324600"/>
            <a:ext cx="7162800" cy="338554"/>
          </a:xfrm>
          <a:prstGeom prst="rect">
            <a:avLst/>
          </a:prstGeom>
        </p:spPr>
        <p:txBody>
          <a:bodyPr wrap="square">
            <a:spAutoFit/>
          </a:bodyPr>
          <a:lstStyle/>
          <a:p>
            <a:r>
              <a:rPr lang="en-US" sz="800" dirty="0">
                <a:solidFill>
                  <a:srgbClr val="222222"/>
                </a:solidFill>
                <a:latin typeface="Arial" panose="020B0604020202020204" pitchFamily="34" charset="0"/>
              </a:rPr>
              <a:t>In revision:  Does geographical variation confound the relationship between host factors and the human gut microbiota: a population-based study in China.   BMJ Open</a:t>
            </a:r>
            <a:endParaRPr lang="en-US" sz="800" dirty="0"/>
          </a:p>
        </p:txBody>
      </p:sp>
    </p:spTree>
    <p:extLst>
      <p:ext uri="{BB962C8B-B14F-4D97-AF65-F5344CB8AC3E}">
        <p14:creationId xmlns:p14="http://schemas.microsoft.com/office/powerpoint/2010/main" val="2508012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75E6BF-6CF9-4251-B49F-C751D92FBA95}"/>
              </a:ext>
            </a:extLst>
          </p:cNvPr>
          <p:cNvSpPr/>
          <p:nvPr/>
        </p:nvSpPr>
        <p:spPr>
          <a:xfrm>
            <a:off x="1447800" y="1997839"/>
            <a:ext cx="6172200"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Assertion:</a:t>
            </a:r>
          </a:p>
          <a:p>
            <a:r>
              <a:rPr lang="en-US" dirty="0">
                <a:latin typeface="Arial" panose="020B0604020202020204" pitchFamily="34" charset="0"/>
                <a:cs typeface="Arial" panose="020B0604020202020204" pitchFamily="34" charset="0"/>
              </a:rPr>
              <a:t>	Batch effects can be pronounced, </a:t>
            </a:r>
          </a:p>
          <a:p>
            <a:r>
              <a:rPr lang="en-US" dirty="0">
                <a:latin typeface="Arial" panose="020B0604020202020204" pitchFamily="34" charset="0"/>
                <a:cs typeface="Arial" panose="020B0604020202020204" pitchFamily="34" charset="0"/>
              </a:rPr>
              <a:t>	but this is not necessarily fatal to analysis</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20636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E22BA-B997-4C86-859A-D671EBB1C0DC}"/>
              </a:ext>
            </a:extLst>
          </p:cNvPr>
          <p:cNvPicPr>
            <a:picLocks noChangeAspect="1"/>
          </p:cNvPicPr>
          <p:nvPr/>
        </p:nvPicPr>
        <p:blipFill>
          <a:blip r:embed="rId2"/>
          <a:stretch>
            <a:fillRect/>
          </a:stretch>
        </p:blipFill>
        <p:spPr>
          <a:xfrm>
            <a:off x="0" y="1524159"/>
            <a:ext cx="9144000" cy="3776959"/>
          </a:xfrm>
          <a:prstGeom prst="rect">
            <a:avLst/>
          </a:prstGeom>
        </p:spPr>
      </p:pic>
      <p:sp>
        <p:nvSpPr>
          <p:cNvPr id="5" name="TextBox 4">
            <a:extLst>
              <a:ext uri="{FF2B5EF4-FFF2-40B4-BE49-F238E27FC236}">
                <a16:creationId xmlns:a16="http://schemas.microsoft.com/office/drawing/2014/main" id="{AF5F1297-AA5F-4ACC-BE4F-BCF9930121CC}"/>
              </a:ext>
            </a:extLst>
          </p:cNvPr>
          <p:cNvSpPr txBox="1"/>
          <p:nvPr/>
        </p:nvSpPr>
        <p:spPr>
          <a:xfrm>
            <a:off x="514350" y="975951"/>
            <a:ext cx="81943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Within a pipeline, PCR and extraction steps can be highly replicable</a:t>
            </a:r>
          </a:p>
        </p:txBody>
      </p:sp>
      <p:sp>
        <p:nvSpPr>
          <p:cNvPr id="7" name="Rectangle 6">
            <a:extLst>
              <a:ext uri="{FF2B5EF4-FFF2-40B4-BE49-F238E27FC236}">
                <a16:creationId xmlns:a16="http://schemas.microsoft.com/office/drawing/2014/main" id="{62902E13-2506-43F1-B7D7-C4DA3A56D9DF}"/>
              </a:ext>
            </a:extLst>
          </p:cNvPr>
          <p:cNvSpPr/>
          <p:nvPr/>
        </p:nvSpPr>
        <p:spPr>
          <a:xfrm>
            <a:off x="294157" y="6273969"/>
            <a:ext cx="8671669" cy="507831"/>
          </a:xfrm>
          <a:prstGeom prst="rect">
            <a:avLst/>
          </a:prstGeom>
        </p:spPr>
        <p:txBody>
          <a:bodyPr wrap="square">
            <a:spAutoFit/>
          </a:bodyPr>
          <a:lstStyle/>
          <a:p>
            <a:r>
              <a:rPr lang="en-US" sz="1350" dirty="0"/>
              <a:t>Rifaximin Treatment is Associated With Small, Transient Decreases in Multiple Taxa in the Human Gut Microbial Community.  Fodor et al. Gut Microbes.  2019</a:t>
            </a:r>
          </a:p>
        </p:txBody>
      </p:sp>
    </p:spTree>
    <p:extLst>
      <p:ext uri="{BB962C8B-B14F-4D97-AF65-F5344CB8AC3E}">
        <p14:creationId xmlns:p14="http://schemas.microsoft.com/office/powerpoint/2010/main" val="2369743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1543B-3A14-47E5-BFA5-3C76EBF1CAF9}"/>
              </a:ext>
            </a:extLst>
          </p:cNvPr>
          <p:cNvPicPr>
            <a:picLocks noChangeAspect="1"/>
          </p:cNvPicPr>
          <p:nvPr/>
        </p:nvPicPr>
        <p:blipFill>
          <a:blip r:embed="rId2"/>
          <a:stretch>
            <a:fillRect/>
          </a:stretch>
        </p:blipFill>
        <p:spPr>
          <a:xfrm>
            <a:off x="0" y="1307346"/>
            <a:ext cx="9144000" cy="4266168"/>
          </a:xfrm>
          <a:prstGeom prst="rect">
            <a:avLst/>
          </a:prstGeom>
        </p:spPr>
      </p:pic>
      <p:sp>
        <p:nvSpPr>
          <p:cNvPr id="5" name="TextBox 4">
            <a:extLst>
              <a:ext uri="{FF2B5EF4-FFF2-40B4-BE49-F238E27FC236}">
                <a16:creationId xmlns:a16="http://schemas.microsoft.com/office/drawing/2014/main" id="{CDE9A608-F1A9-439D-83C6-9BED83939880}"/>
              </a:ext>
            </a:extLst>
          </p:cNvPr>
          <p:cNvSpPr txBox="1"/>
          <p:nvPr/>
        </p:nvSpPr>
        <p:spPr>
          <a:xfrm>
            <a:off x="1078230" y="1112520"/>
            <a:ext cx="1666225" cy="300082"/>
          </a:xfrm>
          <a:prstGeom prst="rect">
            <a:avLst/>
          </a:prstGeom>
          <a:noFill/>
        </p:spPr>
        <p:txBody>
          <a:bodyPr wrap="none" rtlCol="0">
            <a:spAutoFit/>
          </a:bodyPr>
          <a:lstStyle/>
          <a:p>
            <a:r>
              <a:rPr lang="en-US" sz="1350" dirty="0"/>
              <a:t>Batches are “islands”</a:t>
            </a:r>
          </a:p>
        </p:txBody>
      </p:sp>
      <p:sp>
        <p:nvSpPr>
          <p:cNvPr id="2" name="TextBox 1">
            <a:extLst>
              <a:ext uri="{FF2B5EF4-FFF2-40B4-BE49-F238E27FC236}">
                <a16:creationId xmlns:a16="http://schemas.microsoft.com/office/drawing/2014/main" id="{0163823A-BD1B-448E-966B-02CB91E9D779}"/>
              </a:ext>
            </a:extLst>
          </p:cNvPr>
          <p:cNvSpPr txBox="1"/>
          <p:nvPr/>
        </p:nvSpPr>
        <p:spPr>
          <a:xfrm>
            <a:off x="533400" y="304800"/>
            <a:ext cx="392466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Batch effects can be pronounced</a:t>
            </a:r>
          </a:p>
        </p:txBody>
      </p:sp>
      <p:sp>
        <p:nvSpPr>
          <p:cNvPr id="8" name="Rectangle 7">
            <a:extLst>
              <a:ext uri="{FF2B5EF4-FFF2-40B4-BE49-F238E27FC236}">
                <a16:creationId xmlns:a16="http://schemas.microsoft.com/office/drawing/2014/main" id="{747E2BDF-92FA-4F50-A9A7-30AA531B10DF}"/>
              </a:ext>
            </a:extLst>
          </p:cNvPr>
          <p:cNvSpPr/>
          <p:nvPr/>
        </p:nvSpPr>
        <p:spPr>
          <a:xfrm>
            <a:off x="294157" y="6273969"/>
            <a:ext cx="8671669" cy="507831"/>
          </a:xfrm>
          <a:prstGeom prst="rect">
            <a:avLst/>
          </a:prstGeom>
        </p:spPr>
        <p:txBody>
          <a:bodyPr wrap="square">
            <a:spAutoFit/>
          </a:bodyPr>
          <a:lstStyle/>
          <a:p>
            <a:r>
              <a:rPr lang="en-US" sz="1350" dirty="0"/>
              <a:t>Rifaximin Treatment is Associated With Small, Transient Decreases in Multiple Taxa in the Human Gut Microbial Community.  Fodor et al. Gut Microbes.  2019</a:t>
            </a:r>
          </a:p>
        </p:txBody>
      </p:sp>
    </p:spTree>
    <p:extLst>
      <p:ext uri="{BB962C8B-B14F-4D97-AF65-F5344CB8AC3E}">
        <p14:creationId xmlns:p14="http://schemas.microsoft.com/office/powerpoint/2010/main" val="867780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C5F516-4142-4D47-B113-DC38DC77683A}"/>
              </a:ext>
            </a:extLst>
          </p:cNvPr>
          <p:cNvSpPr txBox="1"/>
          <p:nvPr/>
        </p:nvSpPr>
        <p:spPr>
          <a:xfrm>
            <a:off x="1165860" y="1017270"/>
            <a:ext cx="6532494"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Inference can (hopefully) survive across batch effects</a:t>
            </a:r>
          </a:p>
        </p:txBody>
      </p:sp>
      <p:pic>
        <p:nvPicPr>
          <p:cNvPr id="5" name="Picture 4">
            <a:extLst>
              <a:ext uri="{FF2B5EF4-FFF2-40B4-BE49-F238E27FC236}">
                <a16:creationId xmlns:a16="http://schemas.microsoft.com/office/drawing/2014/main" id="{B8306D3A-A00F-4020-963F-84865EF1DE0A}"/>
              </a:ext>
            </a:extLst>
          </p:cNvPr>
          <p:cNvPicPr>
            <a:picLocks noChangeAspect="1"/>
          </p:cNvPicPr>
          <p:nvPr/>
        </p:nvPicPr>
        <p:blipFill>
          <a:blip r:embed="rId2"/>
          <a:stretch>
            <a:fillRect/>
          </a:stretch>
        </p:blipFill>
        <p:spPr>
          <a:xfrm>
            <a:off x="1438641" y="1504950"/>
            <a:ext cx="5125990" cy="4171722"/>
          </a:xfrm>
          <a:prstGeom prst="rect">
            <a:avLst/>
          </a:prstGeom>
        </p:spPr>
      </p:pic>
      <p:sp>
        <p:nvSpPr>
          <p:cNvPr id="6" name="Rectangle 5">
            <a:extLst>
              <a:ext uri="{FF2B5EF4-FFF2-40B4-BE49-F238E27FC236}">
                <a16:creationId xmlns:a16="http://schemas.microsoft.com/office/drawing/2014/main" id="{5B00610A-A5BF-483C-941B-DF54BB324B62}"/>
              </a:ext>
            </a:extLst>
          </p:cNvPr>
          <p:cNvSpPr/>
          <p:nvPr/>
        </p:nvSpPr>
        <p:spPr>
          <a:xfrm>
            <a:off x="294157" y="6273969"/>
            <a:ext cx="8671669" cy="507831"/>
          </a:xfrm>
          <a:prstGeom prst="rect">
            <a:avLst/>
          </a:prstGeom>
        </p:spPr>
        <p:txBody>
          <a:bodyPr wrap="square">
            <a:spAutoFit/>
          </a:bodyPr>
          <a:lstStyle/>
          <a:p>
            <a:r>
              <a:rPr lang="en-US" sz="1350" dirty="0"/>
              <a:t>Rifaximin Treatment is Associated With Small, Transient Decreases in Multiple Taxa in the Human Gut Microbial Community.  Fodor et al. Gut Microbes.  2019</a:t>
            </a:r>
          </a:p>
        </p:txBody>
      </p:sp>
    </p:spTree>
    <p:extLst>
      <p:ext uri="{BB962C8B-B14F-4D97-AF65-F5344CB8AC3E}">
        <p14:creationId xmlns:p14="http://schemas.microsoft.com/office/powerpoint/2010/main" val="728506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A5E084-4154-44E7-9609-C82B128FF56C}"/>
              </a:ext>
            </a:extLst>
          </p:cNvPr>
          <p:cNvPicPr>
            <a:picLocks noChangeAspect="1"/>
          </p:cNvPicPr>
          <p:nvPr/>
        </p:nvPicPr>
        <p:blipFill>
          <a:blip r:embed="rId2"/>
          <a:stretch>
            <a:fillRect/>
          </a:stretch>
        </p:blipFill>
        <p:spPr>
          <a:xfrm>
            <a:off x="820785" y="278680"/>
            <a:ext cx="3370215" cy="3302720"/>
          </a:xfrm>
          <a:prstGeom prst="rect">
            <a:avLst/>
          </a:prstGeom>
        </p:spPr>
      </p:pic>
      <p:sp>
        <p:nvSpPr>
          <p:cNvPr id="4" name="TextBox 3">
            <a:extLst>
              <a:ext uri="{FF2B5EF4-FFF2-40B4-BE49-F238E27FC236}">
                <a16:creationId xmlns:a16="http://schemas.microsoft.com/office/drawing/2014/main" id="{AA1F1F71-8383-42D5-8583-05DEAF5191B4}"/>
              </a:ext>
            </a:extLst>
          </p:cNvPr>
          <p:cNvSpPr txBox="1"/>
          <p:nvPr/>
        </p:nvSpPr>
        <p:spPr>
          <a:xfrm>
            <a:off x="685800" y="11668"/>
            <a:ext cx="761843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It is possible to get reproducible results across studies from different labs</a:t>
            </a:r>
          </a:p>
        </p:txBody>
      </p:sp>
      <p:pic>
        <p:nvPicPr>
          <p:cNvPr id="8" name="Picture 7">
            <a:extLst>
              <a:ext uri="{FF2B5EF4-FFF2-40B4-BE49-F238E27FC236}">
                <a16:creationId xmlns:a16="http://schemas.microsoft.com/office/drawing/2014/main" id="{2010FAEF-A698-4B5C-A91D-7A85722DA36C}"/>
              </a:ext>
            </a:extLst>
          </p:cNvPr>
          <p:cNvPicPr>
            <a:picLocks noChangeAspect="1"/>
          </p:cNvPicPr>
          <p:nvPr/>
        </p:nvPicPr>
        <p:blipFill>
          <a:blip r:embed="rId3"/>
          <a:stretch>
            <a:fillRect/>
          </a:stretch>
        </p:blipFill>
        <p:spPr>
          <a:xfrm>
            <a:off x="6248400" y="369332"/>
            <a:ext cx="1240403" cy="1190939"/>
          </a:xfrm>
          <a:prstGeom prst="rect">
            <a:avLst/>
          </a:prstGeom>
        </p:spPr>
      </p:pic>
      <p:sp>
        <p:nvSpPr>
          <p:cNvPr id="9" name="Rectangle 8">
            <a:extLst>
              <a:ext uri="{FF2B5EF4-FFF2-40B4-BE49-F238E27FC236}">
                <a16:creationId xmlns:a16="http://schemas.microsoft.com/office/drawing/2014/main" id="{88F253C3-A2A3-4274-8ADA-5B55CE879A95}"/>
              </a:ext>
            </a:extLst>
          </p:cNvPr>
          <p:cNvSpPr/>
          <p:nvPr/>
        </p:nvSpPr>
        <p:spPr>
          <a:xfrm>
            <a:off x="6235156" y="3485868"/>
            <a:ext cx="1240404" cy="507831"/>
          </a:xfrm>
          <a:prstGeom prst="rect">
            <a:avLst/>
          </a:prstGeom>
        </p:spPr>
        <p:txBody>
          <a:bodyPr wrap="square">
            <a:spAutoFit/>
          </a:bodyPr>
          <a:lstStyle/>
          <a:p>
            <a:r>
              <a:rPr lang="en-US" sz="1350" dirty="0"/>
              <a:t>Kristine Steffen</a:t>
            </a:r>
          </a:p>
          <a:p>
            <a:r>
              <a:rPr lang="en-US" sz="1350" dirty="0"/>
              <a:t>NDSU</a:t>
            </a:r>
          </a:p>
        </p:txBody>
      </p:sp>
      <p:pic>
        <p:nvPicPr>
          <p:cNvPr id="1026" name="Picture 2">
            <a:extLst>
              <a:ext uri="{FF2B5EF4-FFF2-40B4-BE49-F238E27FC236}">
                <a16:creationId xmlns:a16="http://schemas.microsoft.com/office/drawing/2014/main" id="{2C66A571-1C39-406A-8B3E-9B528B0869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7703" y="2096363"/>
            <a:ext cx="1108648" cy="13895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D1669A-1372-4D6E-920F-8761D0931D9C}"/>
              </a:ext>
            </a:extLst>
          </p:cNvPr>
          <p:cNvSpPr/>
          <p:nvPr/>
        </p:nvSpPr>
        <p:spPr>
          <a:xfrm>
            <a:off x="6387556" y="1588532"/>
            <a:ext cx="1240404" cy="507831"/>
          </a:xfrm>
          <a:prstGeom prst="rect">
            <a:avLst/>
          </a:prstGeom>
        </p:spPr>
        <p:txBody>
          <a:bodyPr wrap="squar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1028" name="Picture 4" descr="Leslie Heinberg, PhD, MA">
            <a:extLst>
              <a:ext uri="{FF2B5EF4-FFF2-40B4-BE49-F238E27FC236}">
                <a16:creationId xmlns:a16="http://schemas.microsoft.com/office/drawing/2014/main" id="{76AA73A5-881E-4AAC-B326-EDCDA08DB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456" y="4001363"/>
            <a:ext cx="1179796" cy="147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38D55B-4FA2-47D0-BA7B-35D7D6F18D7A}"/>
              </a:ext>
            </a:extLst>
          </p:cNvPr>
          <p:cNvSpPr/>
          <p:nvPr/>
        </p:nvSpPr>
        <p:spPr>
          <a:xfrm>
            <a:off x="6225631" y="5453314"/>
            <a:ext cx="1289840" cy="507831"/>
          </a:xfrm>
          <a:prstGeom prst="rect">
            <a:avLst/>
          </a:prstGeom>
        </p:spPr>
        <p:txBody>
          <a:bodyPr wrap="none">
            <a:spAutoFit/>
          </a:bodyPr>
          <a:lstStyle/>
          <a:p>
            <a:r>
              <a:rPr lang="en-US" sz="1350" dirty="0"/>
              <a:t>Leslie </a:t>
            </a:r>
            <a:r>
              <a:rPr lang="en-US" sz="1350" dirty="0" err="1"/>
              <a:t>Heinberg</a:t>
            </a:r>
            <a:endParaRPr lang="en-US" sz="1350" dirty="0"/>
          </a:p>
          <a:p>
            <a:r>
              <a:rPr lang="en-US" sz="1350" dirty="0"/>
              <a:t>Cleveland Clinic</a:t>
            </a:r>
          </a:p>
        </p:txBody>
      </p:sp>
      <p:pic>
        <p:nvPicPr>
          <p:cNvPr id="6" name="Picture 5">
            <a:extLst>
              <a:ext uri="{FF2B5EF4-FFF2-40B4-BE49-F238E27FC236}">
                <a16:creationId xmlns:a16="http://schemas.microsoft.com/office/drawing/2014/main" id="{5ADA1997-4D6B-4BFB-B1BB-C15B2EA539E2}"/>
              </a:ext>
            </a:extLst>
          </p:cNvPr>
          <p:cNvPicPr>
            <a:picLocks noChangeAspect="1"/>
          </p:cNvPicPr>
          <p:nvPr/>
        </p:nvPicPr>
        <p:blipFill>
          <a:blip r:embed="rId6"/>
          <a:stretch>
            <a:fillRect/>
          </a:stretch>
        </p:blipFill>
        <p:spPr>
          <a:xfrm>
            <a:off x="838200" y="3526647"/>
            <a:ext cx="4006342" cy="3255153"/>
          </a:xfrm>
          <a:prstGeom prst="rect">
            <a:avLst/>
          </a:prstGeom>
        </p:spPr>
      </p:pic>
    </p:spTree>
    <p:extLst>
      <p:ext uri="{BB962C8B-B14F-4D97-AF65-F5344CB8AC3E}">
        <p14:creationId xmlns:p14="http://schemas.microsoft.com/office/powerpoint/2010/main" val="3409436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9C308F-86A9-4B78-A8B1-8650CD8F43EC}"/>
              </a:ext>
            </a:extLst>
          </p:cNvPr>
          <p:cNvPicPr>
            <a:picLocks noChangeAspect="1"/>
          </p:cNvPicPr>
          <p:nvPr/>
        </p:nvPicPr>
        <p:blipFill>
          <a:blip r:embed="rId2"/>
          <a:stretch>
            <a:fillRect/>
          </a:stretch>
        </p:blipFill>
        <p:spPr>
          <a:xfrm>
            <a:off x="5784789" y="3857625"/>
            <a:ext cx="3283011" cy="2689696"/>
          </a:xfrm>
          <a:prstGeom prst="rect">
            <a:avLst/>
          </a:prstGeom>
        </p:spPr>
      </p:pic>
      <p:sp>
        <p:nvSpPr>
          <p:cNvPr id="4" name="TextBox 3">
            <a:extLst>
              <a:ext uri="{FF2B5EF4-FFF2-40B4-BE49-F238E27FC236}">
                <a16:creationId xmlns:a16="http://schemas.microsoft.com/office/drawing/2014/main" id="{4EDB40D4-5816-4B68-B3AE-BDCC73E97777}"/>
              </a:ext>
            </a:extLst>
          </p:cNvPr>
          <p:cNvSpPr txBox="1"/>
          <p:nvPr/>
        </p:nvSpPr>
        <p:spPr>
          <a:xfrm>
            <a:off x="676330" y="392668"/>
            <a:ext cx="70198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Reproducibly across batches can be observed at the pathway level</a:t>
            </a:r>
          </a:p>
        </p:txBody>
      </p:sp>
      <p:pic>
        <p:nvPicPr>
          <p:cNvPr id="5" name="Picture 4">
            <a:extLst>
              <a:ext uri="{FF2B5EF4-FFF2-40B4-BE49-F238E27FC236}">
                <a16:creationId xmlns:a16="http://schemas.microsoft.com/office/drawing/2014/main" id="{49883201-F078-4224-A08B-26ED7CD7B42D}"/>
              </a:ext>
            </a:extLst>
          </p:cNvPr>
          <p:cNvPicPr>
            <a:picLocks noChangeAspect="1"/>
          </p:cNvPicPr>
          <p:nvPr/>
        </p:nvPicPr>
        <p:blipFill>
          <a:blip r:embed="rId3"/>
          <a:stretch>
            <a:fillRect/>
          </a:stretch>
        </p:blipFill>
        <p:spPr>
          <a:xfrm>
            <a:off x="228600" y="895350"/>
            <a:ext cx="2762250" cy="2686050"/>
          </a:xfrm>
          <a:prstGeom prst="rect">
            <a:avLst/>
          </a:prstGeom>
        </p:spPr>
      </p:pic>
      <p:pic>
        <p:nvPicPr>
          <p:cNvPr id="6" name="Picture 5">
            <a:extLst>
              <a:ext uri="{FF2B5EF4-FFF2-40B4-BE49-F238E27FC236}">
                <a16:creationId xmlns:a16="http://schemas.microsoft.com/office/drawing/2014/main" id="{D9CBD350-31A7-44A0-9476-E68EF28DD313}"/>
              </a:ext>
            </a:extLst>
          </p:cNvPr>
          <p:cNvPicPr>
            <a:picLocks noChangeAspect="1"/>
          </p:cNvPicPr>
          <p:nvPr/>
        </p:nvPicPr>
        <p:blipFill>
          <a:blip r:embed="rId4"/>
          <a:stretch>
            <a:fillRect/>
          </a:stretch>
        </p:blipFill>
        <p:spPr>
          <a:xfrm>
            <a:off x="3117972" y="895350"/>
            <a:ext cx="3000375" cy="2990850"/>
          </a:xfrm>
          <a:prstGeom prst="rect">
            <a:avLst/>
          </a:prstGeom>
        </p:spPr>
      </p:pic>
      <p:pic>
        <p:nvPicPr>
          <p:cNvPr id="7" name="Picture 6">
            <a:extLst>
              <a:ext uri="{FF2B5EF4-FFF2-40B4-BE49-F238E27FC236}">
                <a16:creationId xmlns:a16="http://schemas.microsoft.com/office/drawing/2014/main" id="{F6806284-48FF-447E-878C-5D9DE4592C32}"/>
              </a:ext>
            </a:extLst>
          </p:cNvPr>
          <p:cNvPicPr>
            <a:picLocks noChangeAspect="1"/>
          </p:cNvPicPr>
          <p:nvPr/>
        </p:nvPicPr>
        <p:blipFill>
          <a:blip r:embed="rId5"/>
          <a:stretch>
            <a:fillRect/>
          </a:stretch>
        </p:blipFill>
        <p:spPr>
          <a:xfrm>
            <a:off x="5867400" y="871537"/>
            <a:ext cx="2686050" cy="2733675"/>
          </a:xfrm>
          <a:prstGeom prst="rect">
            <a:avLst/>
          </a:prstGeom>
        </p:spPr>
      </p:pic>
      <p:sp>
        <p:nvSpPr>
          <p:cNvPr id="8" name="TextBox 7">
            <a:extLst>
              <a:ext uri="{FF2B5EF4-FFF2-40B4-BE49-F238E27FC236}">
                <a16:creationId xmlns:a16="http://schemas.microsoft.com/office/drawing/2014/main" id="{3C52B979-8D6E-42FA-BC1E-69F0641711C8}"/>
              </a:ext>
            </a:extLst>
          </p:cNvPr>
          <p:cNvSpPr txBox="1"/>
          <p:nvPr/>
        </p:nvSpPr>
        <p:spPr>
          <a:xfrm>
            <a:off x="7924800" y="1143000"/>
            <a:ext cx="1107996" cy="646331"/>
          </a:xfrm>
          <a:prstGeom prst="rect">
            <a:avLst/>
          </a:prstGeom>
          <a:noFill/>
        </p:spPr>
        <p:txBody>
          <a:bodyPr wrap="none" rtlCol="0">
            <a:spAutoFit/>
          </a:bodyPr>
          <a:lstStyle/>
          <a:p>
            <a:r>
              <a:rPr lang="en-US" dirty="0"/>
              <a:t>WGS</a:t>
            </a:r>
          </a:p>
          <a:p>
            <a:r>
              <a:rPr lang="en-US" dirty="0"/>
              <a:t>(</a:t>
            </a:r>
            <a:r>
              <a:rPr lang="en-US" dirty="0" err="1"/>
              <a:t>humann</a:t>
            </a:r>
            <a:r>
              <a:rPr lang="en-US" dirty="0"/>
              <a:t>)</a:t>
            </a:r>
          </a:p>
        </p:txBody>
      </p:sp>
      <p:pic>
        <p:nvPicPr>
          <p:cNvPr id="9" name="Picture 8">
            <a:extLst>
              <a:ext uri="{FF2B5EF4-FFF2-40B4-BE49-F238E27FC236}">
                <a16:creationId xmlns:a16="http://schemas.microsoft.com/office/drawing/2014/main" id="{9BB7E627-0DA9-42AD-A124-9EB50A0A4253}"/>
              </a:ext>
            </a:extLst>
          </p:cNvPr>
          <p:cNvPicPr>
            <a:picLocks noChangeAspect="1"/>
          </p:cNvPicPr>
          <p:nvPr/>
        </p:nvPicPr>
        <p:blipFill>
          <a:blip r:embed="rId6"/>
          <a:stretch>
            <a:fillRect/>
          </a:stretch>
        </p:blipFill>
        <p:spPr>
          <a:xfrm>
            <a:off x="107889" y="3886200"/>
            <a:ext cx="2752725" cy="2676525"/>
          </a:xfrm>
          <a:prstGeom prst="rect">
            <a:avLst/>
          </a:prstGeom>
        </p:spPr>
      </p:pic>
      <p:pic>
        <p:nvPicPr>
          <p:cNvPr id="10" name="Picture 9">
            <a:extLst>
              <a:ext uri="{FF2B5EF4-FFF2-40B4-BE49-F238E27FC236}">
                <a16:creationId xmlns:a16="http://schemas.microsoft.com/office/drawing/2014/main" id="{F1CC86C7-CDBA-46FD-9535-BCCD1C2AA9AD}"/>
              </a:ext>
            </a:extLst>
          </p:cNvPr>
          <p:cNvPicPr>
            <a:picLocks noChangeAspect="1"/>
          </p:cNvPicPr>
          <p:nvPr/>
        </p:nvPicPr>
        <p:blipFill>
          <a:blip r:embed="rId7"/>
          <a:stretch>
            <a:fillRect/>
          </a:stretch>
        </p:blipFill>
        <p:spPr>
          <a:xfrm>
            <a:off x="3070164" y="3714750"/>
            <a:ext cx="2714625" cy="2847975"/>
          </a:xfrm>
          <a:prstGeom prst="rect">
            <a:avLst/>
          </a:prstGeom>
        </p:spPr>
      </p:pic>
      <p:sp>
        <p:nvSpPr>
          <p:cNvPr id="11" name="TextBox 10">
            <a:extLst>
              <a:ext uri="{FF2B5EF4-FFF2-40B4-BE49-F238E27FC236}">
                <a16:creationId xmlns:a16="http://schemas.microsoft.com/office/drawing/2014/main" id="{BB9C0D81-0418-4F87-A22B-F0AF3D7080F2}"/>
              </a:ext>
            </a:extLst>
          </p:cNvPr>
          <p:cNvSpPr txBox="1"/>
          <p:nvPr/>
        </p:nvSpPr>
        <p:spPr>
          <a:xfrm>
            <a:off x="8261194" y="3992104"/>
            <a:ext cx="882806" cy="646331"/>
          </a:xfrm>
          <a:prstGeom prst="rect">
            <a:avLst/>
          </a:prstGeom>
          <a:noFill/>
        </p:spPr>
        <p:txBody>
          <a:bodyPr wrap="none" rtlCol="0">
            <a:spAutoFit/>
          </a:bodyPr>
          <a:lstStyle/>
          <a:p>
            <a:r>
              <a:rPr lang="en-US" dirty="0"/>
              <a:t>16S </a:t>
            </a:r>
          </a:p>
          <a:p>
            <a:r>
              <a:rPr lang="en-US" dirty="0"/>
              <a:t>(genus)</a:t>
            </a:r>
          </a:p>
        </p:txBody>
      </p:sp>
      <p:sp>
        <p:nvSpPr>
          <p:cNvPr id="13" name="Rectangle 12">
            <a:extLst>
              <a:ext uri="{FF2B5EF4-FFF2-40B4-BE49-F238E27FC236}">
                <a16:creationId xmlns:a16="http://schemas.microsoft.com/office/drawing/2014/main" id="{2C4174F0-5A2D-42DA-9E1C-47D24126726B}"/>
              </a:ext>
            </a:extLst>
          </p:cNvPr>
          <p:cNvSpPr/>
          <p:nvPr/>
        </p:nvSpPr>
        <p:spPr>
          <a:xfrm>
            <a:off x="8839200" y="3714750"/>
            <a:ext cx="30480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239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BC8FD7-5AF3-4635-8375-08BCA5A7F16D}"/>
              </a:ext>
            </a:extLst>
          </p:cNvPr>
          <p:cNvPicPr>
            <a:picLocks noChangeAspect="1"/>
          </p:cNvPicPr>
          <p:nvPr/>
        </p:nvPicPr>
        <p:blipFill>
          <a:blip r:embed="rId2"/>
          <a:stretch>
            <a:fillRect/>
          </a:stretch>
        </p:blipFill>
        <p:spPr>
          <a:xfrm>
            <a:off x="71437" y="504825"/>
            <a:ext cx="9001125" cy="4371975"/>
          </a:xfrm>
          <a:prstGeom prst="rect">
            <a:avLst/>
          </a:prstGeom>
        </p:spPr>
      </p:pic>
      <p:sp>
        <p:nvSpPr>
          <p:cNvPr id="7" name="TextBox 6">
            <a:extLst>
              <a:ext uri="{FF2B5EF4-FFF2-40B4-BE49-F238E27FC236}">
                <a16:creationId xmlns:a16="http://schemas.microsoft.com/office/drawing/2014/main" id="{73D22263-703C-42BB-AFE2-E54DC897C68B}"/>
              </a:ext>
            </a:extLst>
          </p:cNvPr>
          <p:cNvSpPr txBox="1"/>
          <p:nvPr/>
        </p:nvSpPr>
        <p:spPr>
          <a:xfrm>
            <a:off x="609600" y="6091535"/>
            <a:ext cx="7120539" cy="461665"/>
          </a:xfrm>
          <a:prstGeom prst="rect">
            <a:avLst/>
          </a:prstGeom>
          <a:noFill/>
        </p:spPr>
        <p:txBody>
          <a:bodyPr wrap="none" rtlCol="0">
            <a:spAutoFit/>
          </a:bodyPr>
          <a:lstStyle/>
          <a:p>
            <a:r>
              <a:rPr lang="en-US" sz="1200" dirty="0"/>
              <a:t>Inference-based accuracy of metagenome prediction tools varies across sample types and functional categories</a:t>
            </a:r>
          </a:p>
          <a:p>
            <a:r>
              <a:rPr lang="en-US" sz="1200" dirty="0"/>
              <a:t>Shan Sun, </a:t>
            </a:r>
            <a:r>
              <a:rPr lang="en-US" sz="1200" dirty="0" err="1"/>
              <a:t>Roshonda</a:t>
            </a:r>
            <a:r>
              <a:rPr lang="en-US" sz="1200" dirty="0"/>
              <a:t> B Jones, Anthony A Fodor.  microbiome, 2020</a:t>
            </a:r>
          </a:p>
        </p:txBody>
      </p:sp>
    </p:spTree>
    <p:extLst>
      <p:ext uri="{BB962C8B-B14F-4D97-AF65-F5344CB8AC3E}">
        <p14:creationId xmlns:p14="http://schemas.microsoft.com/office/powerpoint/2010/main" val="3363706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30D54-64E0-48D3-A96E-2B89301041A9}"/>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pic>
        <p:nvPicPr>
          <p:cNvPr id="3" name="Picture 2" descr="Image result for roshonda jones">
            <a:extLst>
              <a:ext uri="{FF2B5EF4-FFF2-40B4-BE49-F238E27FC236}">
                <a16:creationId xmlns:a16="http://schemas.microsoft.com/office/drawing/2014/main" id="{3CEE590D-4EB5-4F12-BE0E-778D2EA0F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C0141-897C-47F8-A6A4-E8F7F24BF34A}"/>
              </a:ext>
            </a:extLst>
          </p:cNvPr>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5" name="Picture 4" descr="Keku">
            <a:extLst>
              <a:ext uri="{FF2B5EF4-FFF2-40B4-BE49-F238E27FC236}">
                <a16:creationId xmlns:a16="http://schemas.microsoft.com/office/drawing/2014/main" id="{BC4DA452-0507-4BDF-824D-464E445C9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7EA5F0-FE62-4008-BA1C-8DA8EF7F9B9A}"/>
              </a:ext>
            </a:extLst>
          </p:cNvPr>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
        <p:nvSpPr>
          <p:cNvPr id="7" name="TextBox 6">
            <a:extLst>
              <a:ext uri="{FF2B5EF4-FFF2-40B4-BE49-F238E27FC236}">
                <a16:creationId xmlns:a16="http://schemas.microsoft.com/office/drawing/2014/main" id="{464376F2-2421-4BC7-9468-7221DB7C3C6D}"/>
              </a:ext>
            </a:extLst>
          </p:cNvPr>
          <p:cNvSpPr txBox="1"/>
          <p:nvPr/>
        </p:nvSpPr>
        <p:spPr>
          <a:xfrm>
            <a:off x="328809" y="2308702"/>
            <a:ext cx="4204997"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Biopsies from 226 case and 309 control obtained via</a:t>
            </a:r>
          </a:p>
          <a:p>
            <a:r>
              <a:rPr lang="en-US" sz="1350" dirty="0">
                <a:latin typeface="Arial" panose="020B0604020202020204" pitchFamily="34" charset="0"/>
                <a:cs typeface="Arial" panose="020B0604020202020204" pitchFamily="34" charset="0"/>
              </a:rPr>
              <a:t>colonoscopy </a:t>
            </a:r>
          </a:p>
        </p:txBody>
      </p:sp>
      <p:pic>
        <p:nvPicPr>
          <p:cNvPr id="1030" name="Picture 6" descr="Related image">
            <a:extLst>
              <a:ext uri="{FF2B5EF4-FFF2-40B4-BE49-F238E27FC236}">
                <a16:creationId xmlns:a16="http://schemas.microsoft.com/office/drawing/2014/main" id="{D8890627-632E-42B9-9D98-6AA16F530C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20" y="926622"/>
            <a:ext cx="1267379" cy="12673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A3BDC6C-F33A-4068-95EA-A08227827A95}"/>
              </a:ext>
            </a:extLst>
          </p:cNvPr>
          <p:cNvSpPr/>
          <p:nvPr/>
        </p:nvSpPr>
        <p:spPr>
          <a:xfrm>
            <a:off x="280269" y="5431939"/>
            <a:ext cx="7921147" cy="253916"/>
          </a:xfrm>
          <a:prstGeom prst="rect">
            <a:avLst/>
          </a:prstGeom>
        </p:spPr>
        <p:txBody>
          <a:bodyPr wrap="square">
            <a:spAutoFit/>
          </a:bodyPr>
          <a:lstStyle/>
          <a:p>
            <a:r>
              <a:rPr lang="en-US" sz="1050" dirty="0"/>
              <a:t>Image: https://www.merckmanuals.com/-/media/manual/professional/images/diverticulosis_high.jpg?la=en&amp;thn=0&amp;mw=350</a:t>
            </a:r>
          </a:p>
        </p:txBody>
      </p:sp>
    </p:spTree>
    <p:extLst>
      <p:ext uri="{BB962C8B-B14F-4D97-AF65-F5344CB8AC3E}">
        <p14:creationId xmlns:p14="http://schemas.microsoft.com/office/powerpoint/2010/main" val="3857767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2F2FB0-709C-4770-9E85-676072B24C0E}"/>
              </a:ext>
            </a:extLst>
          </p:cNvPr>
          <p:cNvSpPr txBox="1"/>
          <p:nvPr/>
        </p:nvSpPr>
        <p:spPr>
          <a:xfrm>
            <a:off x="838200" y="1752600"/>
            <a:ext cx="7545655"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Assertion: Drugs and surgery represent a more robust and reproducible </a:t>
            </a:r>
          </a:p>
          <a:p>
            <a:r>
              <a:rPr lang="en-US" dirty="0">
                <a:latin typeface="Arial" panose="020B0604020202020204" pitchFamily="34" charset="0"/>
                <a:cs typeface="Arial" panose="020B0604020202020204" pitchFamily="34" charset="0"/>
              </a:rPr>
              <a:t>microbial signal than “natural” phenotypic variation</a:t>
            </a:r>
          </a:p>
        </p:txBody>
      </p:sp>
    </p:spTree>
    <p:extLst>
      <p:ext uri="{BB962C8B-B14F-4D97-AF65-F5344CB8AC3E}">
        <p14:creationId xmlns:p14="http://schemas.microsoft.com/office/powerpoint/2010/main" val="46426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FDF37-C4A2-4715-8464-F4407A1F157B}"/>
              </a:ext>
            </a:extLst>
          </p:cNvPr>
          <p:cNvPicPr>
            <a:picLocks noChangeAspect="1"/>
          </p:cNvPicPr>
          <p:nvPr/>
        </p:nvPicPr>
        <p:blipFill>
          <a:blip r:embed="rId2"/>
          <a:stretch>
            <a:fillRect/>
          </a:stretch>
        </p:blipFill>
        <p:spPr>
          <a:xfrm>
            <a:off x="381000" y="293132"/>
            <a:ext cx="5673716" cy="6488668"/>
          </a:xfrm>
          <a:prstGeom prst="rect">
            <a:avLst/>
          </a:prstGeom>
        </p:spPr>
      </p:pic>
      <p:sp>
        <p:nvSpPr>
          <p:cNvPr id="5" name="TextBox 4">
            <a:extLst>
              <a:ext uri="{FF2B5EF4-FFF2-40B4-BE49-F238E27FC236}">
                <a16:creationId xmlns:a16="http://schemas.microsoft.com/office/drawing/2014/main" id="{5C5CDA7D-F6F3-4927-85E9-00D841C17171}"/>
              </a:ext>
            </a:extLst>
          </p:cNvPr>
          <p:cNvSpPr txBox="1"/>
          <p:nvPr/>
        </p:nvSpPr>
        <p:spPr>
          <a:xfrm>
            <a:off x="228600" y="-76200"/>
            <a:ext cx="78021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Pairwise Meta-analysis of associations with age shows little reproducibility </a:t>
            </a:r>
          </a:p>
        </p:txBody>
      </p:sp>
      <p:pic>
        <p:nvPicPr>
          <p:cNvPr id="1026" name="Picture 2" descr="Profile photo of Anh Moss">
            <a:extLst>
              <a:ext uri="{FF2B5EF4-FFF2-40B4-BE49-F238E27FC236}">
                <a16:creationId xmlns:a16="http://schemas.microsoft.com/office/drawing/2014/main" id="{CC25FD45-3703-4D10-A76C-1150908D8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533400"/>
            <a:ext cx="1571625" cy="1571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63032C5-1B01-4052-A4D1-837530DAB46B}"/>
              </a:ext>
            </a:extLst>
          </p:cNvPr>
          <p:cNvSpPr/>
          <p:nvPr/>
        </p:nvSpPr>
        <p:spPr>
          <a:xfrm>
            <a:off x="7162800" y="2345293"/>
            <a:ext cx="1112805" cy="369332"/>
          </a:xfrm>
          <a:prstGeom prst="rect">
            <a:avLst/>
          </a:prstGeom>
        </p:spPr>
        <p:txBody>
          <a:bodyPr wrap="none">
            <a:spAutoFit/>
          </a:bodyPr>
          <a:lstStyle/>
          <a:p>
            <a:r>
              <a:rPr lang="en-US" dirty="0"/>
              <a:t>Anh Moss</a:t>
            </a:r>
          </a:p>
        </p:txBody>
      </p:sp>
    </p:spTree>
    <p:extLst>
      <p:ext uri="{BB962C8B-B14F-4D97-AF65-F5344CB8AC3E}">
        <p14:creationId xmlns:p14="http://schemas.microsoft.com/office/powerpoint/2010/main" val="342732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73C25C-411D-4DD5-8773-3981721510AC}"/>
              </a:ext>
            </a:extLst>
          </p:cNvPr>
          <p:cNvSpPr/>
          <p:nvPr/>
        </p:nvSpPr>
        <p:spPr>
          <a:xfrm>
            <a:off x="1447800" y="1997839"/>
            <a:ext cx="6172200"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Assertion:</a:t>
            </a:r>
          </a:p>
          <a:p>
            <a:r>
              <a:rPr lang="en-US" dirty="0">
                <a:latin typeface="Arial" panose="020B0604020202020204" pitchFamily="34" charset="0"/>
                <a:cs typeface="Arial" panose="020B0604020202020204" pitchFamily="34" charset="0"/>
              </a:rPr>
              <a:t>	Metagenome shotgun sequences “predicted” 	from 16S should be used with extreme caution.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96908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BC8FD7-5AF3-4635-8375-08BCA5A7F16D}"/>
              </a:ext>
            </a:extLst>
          </p:cNvPr>
          <p:cNvPicPr>
            <a:picLocks noChangeAspect="1"/>
          </p:cNvPicPr>
          <p:nvPr/>
        </p:nvPicPr>
        <p:blipFill>
          <a:blip r:embed="rId2"/>
          <a:stretch>
            <a:fillRect/>
          </a:stretch>
        </p:blipFill>
        <p:spPr>
          <a:xfrm>
            <a:off x="71437" y="504825"/>
            <a:ext cx="9001125" cy="4371975"/>
          </a:xfrm>
          <a:prstGeom prst="rect">
            <a:avLst/>
          </a:prstGeom>
        </p:spPr>
      </p:pic>
      <p:sp>
        <p:nvSpPr>
          <p:cNvPr id="7" name="TextBox 6">
            <a:extLst>
              <a:ext uri="{FF2B5EF4-FFF2-40B4-BE49-F238E27FC236}">
                <a16:creationId xmlns:a16="http://schemas.microsoft.com/office/drawing/2014/main" id="{73D22263-703C-42BB-AFE2-E54DC897C68B}"/>
              </a:ext>
            </a:extLst>
          </p:cNvPr>
          <p:cNvSpPr txBox="1"/>
          <p:nvPr/>
        </p:nvSpPr>
        <p:spPr>
          <a:xfrm>
            <a:off x="609600" y="6091535"/>
            <a:ext cx="7120539" cy="461665"/>
          </a:xfrm>
          <a:prstGeom prst="rect">
            <a:avLst/>
          </a:prstGeom>
          <a:noFill/>
        </p:spPr>
        <p:txBody>
          <a:bodyPr wrap="none" rtlCol="0">
            <a:spAutoFit/>
          </a:bodyPr>
          <a:lstStyle/>
          <a:p>
            <a:r>
              <a:rPr lang="en-US" sz="1200" dirty="0"/>
              <a:t>Inference-based accuracy of metagenome prediction tools varies across sample types and functional categories</a:t>
            </a:r>
          </a:p>
          <a:p>
            <a:r>
              <a:rPr lang="en-US" sz="1200" dirty="0"/>
              <a:t>Shan Sun, </a:t>
            </a:r>
            <a:r>
              <a:rPr lang="en-US" sz="1200" dirty="0" err="1"/>
              <a:t>Roshonda</a:t>
            </a:r>
            <a:r>
              <a:rPr lang="en-US" sz="1200" dirty="0"/>
              <a:t> B Jones, Anthony A Fodor.  microbiome, 2020</a:t>
            </a:r>
          </a:p>
        </p:txBody>
      </p:sp>
    </p:spTree>
    <p:extLst>
      <p:ext uri="{BB962C8B-B14F-4D97-AF65-F5344CB8AC3E}">
        <p14:creationId xmlns:p14="http://schemas.microsoft.com/office/powerpoint/2010/main" val="1478725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C6C32DF4-EFE0-4529-8B05-3C0930D97413}"/>
              </a:ext>
            </a:extLst>
          </p:cNvPr>
          <p:cNvPicPr>
            <a:picLocks noChangeAspect="1"/>
          </p:cNvPicPr>
          <p:nvPr/>
        </p:nvPicPr>
        <p:blipFill>
          <a:blip r:embed="rId2"/>
          <a:stretch>
            <a:fillRect/>
          </a:stretch>
        </p:blipFill>
        <p:spPr>
          <a:xfrm>
            <a:off x="482600" y="1425194"/>
            <a:ext cx="8178799" cy="4007612"/>
          </a:xfrm>
          <a:prstGeom prst="rect">
            <a:avLst/>
          </a:prstGeom>
        </p:spPr>
      </p:pic>
      <p:sp>
        <p:nvSpPr>
          <p:cNvPr id="7" name="TextBox 6">
            <a:extLst>
              <a:ext uri="{FF2B5EF4-FFF2-40B4-BE49-F238E27FC236}">
                <a16:creationId xmlns:a16="http://schemas.microsoft.com/office/drawing/2014/main" id="{206107BB-2334-4A6B-AA7F-4A2CE5C55366}"/>
              </a:ext>
            </a:extLst>
          </p:cNvPr>
          <p:cNvSpPr txBox="1"/>
          <p:nvPr/>
        </p:nvSpPr>
        <p:spPr>
          <a:xfrm>
            <a:off x="1062064" y="815832"/>
            <a:ext cx="710547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Correlation coefficient is an unreliable measure of WGS predictions </a:t>
            </a:r>
          </a:p>
        </p:txBody>
      </p:sp>
      <p:sp>
        <p:nvSpPr>
          <p:cNvPr id="8" name="TextBox 7">
            <a:extLst>
              <a:ext uri="{FF2B5EF4-FFF2-40B4-BE49-F238E27FC236}">
                <a16:creationId xmlns:a16="http://schemas.microsoft.com/office/drawing/2014/main" id="{F795E274-701E-4089-B407-EFB3C54E89B5}"/>
              </a:ext>
            </a:extLst>
          </p:cNvPr>
          <p:cNvSpPr txBox="1"/>
          <p:nvPr/>
        </p:nvSpPr>
        <p:spPr>
          <a:xfrm>
            <a:off x="609600" y="5791200"/>
            <a:ext cx="7120539" cy="461665"/>
          </a:xfrm>
          <a:prstGeom prst="rect">
            <a:avLst/>
          </a:prstGeom>
          <a:noFill/>
        </p:spPr>
        <p:txBody>
          <a:bodyPr wrap="none" rtlCol="0">
            <a:spAutoFit/>
          </a:bodyPr>
          <a:lstStyle/>
          <a:p>
            <a:r>
              <a:rPr lang="en-US" sz="1200" dirty="0"/>
              <a:t>Inference-based accuracy of metagenome prediction tools varies across sample types and functional categories</a:t>
            </a:r>
          </a:p>
          <a:p>
            <a:r>
              <a:rPr lang="en-US" sz="1200" dirty="0"/>
              <a:t>Shan Sun, </a:t>
            </a:r>
            <a:r>
              <a:rPr lang="en-US" sz="1200" dirty="0" err="1"/>
              <a:t>Roshonda</a:t>
            </a:r>
            <a:r>
              <a:rPr lang="en-US" sz="1200" dirty="0"/>
              <a:t> B Jones, Anthony A Fodor.  microbiome, 2020</a:t>
            </a:r>
          </a:p>
        </p:txBody>
      </p:sp>
    </p:spTree>
    <p:extLst>
      <p:ext uri="{BB962C8B-B14F-4D97-AF65-F5344CB8AC3E}">
        <p14:creationId xmlns:p14="http://schemas.microsoft.com/office/powerpoint/2010/main" val="2316819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8731D-762A-4B89-8B71-2799C1E6A9AA}"/>
              </a:ext>
            </a:extLst>
          </p:cNvPr>
          <p:cNvPicPr>
            <a:picLocks noChangeAspect="1"/>
          </p:cNvPicPr>
          <p:nvPr/>
        </p:nvPicPr>
        <p:blipFill>
          <a:blip r:embed="rId3"/>
          <a:stretch>
            <a:fillRect/>
          </a:stretch>
        </p:blipFill>
        <p:spPr>
          <a:xfrm>
            <a:off x="0" y="809323"/>
            <a:ext cx="9144000" cy="5239354"/>
          </a:xfrm>
          <a:prstGeom prst="rect">
            <a:avLst/>
          </a:prstGeom>
        </p:spPr>
      </p:pic>
      <p:sp>
        <p:nvSpPr>
          <p:cNvPr id="6" name="TextBox 5">
            <a:extLst>
              <a:ext uri="{FF2B5EF4-FFF2-40B4-BE49-F238E27FC236}">
                <a16:creationId xmlns:a16="http://schemas.microsoft.com/office/drawing/2014/main" id="{966F0124-81B3-4420-84EB-5F0518D05FF8}"/>
              </a:ext>
            </a:extLst>
          </p:cNvPr>
          <p:cNvSpPr txBox="1"/>
          <p:nvPr/>
        </p:nvSpPr>
        <p:spPr>
          <a:xfrm>
            <a:off x="609600" y="6091535"/>
            <a:ext cx="7120539" cy="461665"/>
          </a:xfrm>
          <a:prstGeom prst="rect">
            <a:avLst/>
          </a:prstGeom>
          <a:noFill/>
        </p:spPr>
        <p:txBody>
          <a:bodyPr wrap="none" rtlCol="0">
            <a:spAutoFit/>
          </a:bodyPr>
          <a:lstStyle/>
          <a:p>
            <a:r>
              <a:rPr lang="en-US" sz="1200" dirty="0"/>
              <a:t>Inference-based accuracy of metagenome prediction tools varies across sample types and functional categories</a:t>
            </a:r>
          </a:p>
          <a:p>
            <a:r>
              <a:rPr lang="en-US" sz="1200" dirty="0"/>
              <a:t>Shan Sun, </a:t>
            </a:r>
            <a:r>
              <a:rPr lang="en-US" sz="1200" dirty="0" err="1"/>
              <a:t>Roshonda</a:t>
            </a:r>
            <a:r>
              <a:rPr lang="en-US" sz="1200" dirty="0"/>
              <a:t> B Jones, Anthony A Fodor.  microbiome, 2020</a:t>
            </a:r>
          </a:p>
        </p:txBody>
      </p:sp>
    </p:spTree>
    <p:extLst>
      <p:ext uri="{BB962C8B-B14F-4D97-AF65-F5344CB8AC3E}">
        <p14:creationId xmlns:p14="http://schemas.microsoft.com/office/powerpoint/2010/main" val="3795587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75E6BF-6CF9-4251-B49F-C751D92FBA95}"/>
              </a:ext>
            </a:extLst>
          </p:cNvPr>
          <p:cNvSpPr/>
          <p:nvPr/>
        </p:nvSpPr>
        <p:spPr>
          <a:xfrm>
            <a:off x="1447800" y="1997839"/>
            <a:ext cx="6172200"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Assertion:</a:t>
            </a:r>
          </a:p>
          <a:p>
            <a:r>
              <a:rPr lang="en-US" dirty="0">
                <a:latin typeface="Arial" panose="020B0604020202020204" pitchFamily="34" charset="0"/>
                <a:cs typeface="Arial" panose="020B0604020202020204" pitchFamily="34" charset="0"/>
              </a:rPr>
              <a:t>	The human and mouse guts represent profoundly</a:t>
            </a:r>
          </a:p>
          <a:p>
            <a:r>
              <a:rPr lang="en-US" dirty="0">
                <a:latin typeface="Arial" panose="020B0604020202020204" pitchFamily="34" charset="0"/>
                <a:cs typeface="Arial" panose="020B0604020202020204" pitchFamily="34" charset="0"/>
              </a:rPr>
              <a:t>	different ecosystems</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19114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8202" y="1517178"/>
            <a:ext cx="6953665" cy="4309213"/>
            <a:chOff x="676405" y="203499"/>
            <a:chExt cx="10451952" cy="6477114"/>
          </a:xfrm>
        </p:grpSpPr>
        <p:sp>
          <p:nvSpPr>
            <p:cNvPr id="49" name="Rectangle 48">
              <a:extLst>
                <a:ext uri="{FF2B5EF4-FFF2-40B4-BE49-F238E27FC236}">
                  <a16:creationId xmlns:a16="http://schemas.microsoft.com/office/drawing/2014/main" id="{7244B28E-CC33-ED4B-BB10-38A1D44A9233}"/>
                </a:ext>
              </a:extLst>
            </p:cNvPr>
            <p:cNvSpPr/>
            <p:nvPr/>
          </p:nvSpPr>
          <p:spPr>
            <a:xfrm>
              <a:off x="5284608" y="203499"/>
              <a:ext cx="1280348" cy="641441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CC996AC9-0496-1D44-A42C-1155C897DF1F}"/>
                </a:ext>
              </a:extLst>
            </p:cNvPr>
            <p:cNvPicPr>
              <a:picLocks noChangeAspect="1"/>
            </p:cNvPicPr>
            <p:nvPr/>
          </p:nvPicPr>
          <p:blipFill>
            <a:blip r:embed="rId3"/>
            <a:stretch>
              <a:fillRect/>
            </a:stretch>
          </p:blipFill>
          <p:spPr>
            <a:xfrm>
              <a:off x="2426669" y="1215914"/>
              <a:ext cx="812800" cy="1384300"/>
            </a:xfrm>
            <a:prstGeom prst="rect">
              <a:avLst/>
            </a:prstGeom>
          </p:spPr>
        </p:pic>
        <p:pic>
          <p:nvPicPr>
            <p:cNvPr id="5" name="Picture 4">
              <a:extLst>
                <a:ext uri="{FF2B5EF4-FFF2-40B4-BE49-F238E27FC236}">
                  <a16:creationId xmlns:a16="http://schemas.microsoft.com/office/drawing/2014/main" id="{264A0A67-E32D-E540-A6B3-A9215EF36115}"/>
                </a:ext>
              </a:extLst>
            </p:cNvPr>
            <p:cNvPicPr>
              <a:picLocks noChangeAspect="1"/>
            </p:cNvPicPr>
            <p:nvPr/>
          </p:nvPicPr>
          <p:blipFill>
            <a:blip r:embed="rId4"/>
            <a:stretch>
              <a:fillRect/>
            </a:stretch>
          </p:blipFill>
          <p:spPr>
            <a:xfrm>
              <a:off x="2520389" y="2850517"/>
              <a:ext cx="685800" cy="1358900"/>
            </a:xfrm>
            <a:prstGeom prst="rect">
              <a:avLst/>
            </a:prstGeom>
          </p:spPr>
        </p:pic>
        <p:pic>
          <p:nvPicPr>
            <p:cNvPr id="7" name="Picture 6">
              <a:extLst>
                <a:ext uri="{FF2B5EF4-FFF2-40B4-BE49-F238E27FC236}">
                  <a16:creationId xmlns:a16="http://schemas.microsoft.com/office/drawing/2014/main" id="{65975F48-54CD-0041-BD60-F569CF6CAD3D}"/>
                </a:ext>
              </a:extLst>
            </p:cNvPr>
            <p:cNvPicPr>
              <a:picLocks noChangeAspect="1"/>
            </p:cNvPicPr>
            <p:nvPr/>
          </p:nvPicPr>
          <p:blipFill>
            <a:blip r:embed="rId5"/>
            <a:stretch>
              <a:fillRect/>
            </a:stretch>
          </p:blipFill>
          <p:spPr>
            <a:xfrm>
              <a:off x="2445636" y="4619518"/>
              <a:ext cx="787400" cy="1358900"/>
            </a:xfrm>
            <a:prstGeom prst="rect">
              <a:avLst/>
            </a:prstGeom>
          </p:spPr>
        </p:pic>
        <p:pic>
          <p:nvPicPr>
            <p:cNvPr id="8" name="Picture 7">
              <a:extLst>
                <a:ext uri="{FF2B5EF4-FFF2-40B4-BE49-F238E27FC236}">
                  <a16:creationId xmlns:a16="http://schemas.microsoft.com/office/drawing/2014/main" id="{EB6A8F74-3B75-CE47-B3CF-7E53295DDEBE}"/>
                </a:ext>
              </a:extLst>
            </p:cNvPr>
            <p:cNvPicPr>
              <a:picLocks noChangeAspect="1"/>
            </p:cNvPicPr>
            <p:nvPr/>
          </p:nvPicPr>
          <p:blipFill>
            <a:blip r:embed="rId6"/>
            <a:stretch>
              <a:fillRect/>
            </a:stretch>
          </p:blipFill>
          <p:spPr>
            <a:xfrm>
              <a:off x="7029189" y="1319177"/>
              <a:ext cx="431800" cy="850900"/>
            </a:xfrm>
            <a:prstGeom prst="rect">
              <a:avLst/>
            </a:prstGeom>
          </p:spPr>
        </p:pic>
        <p:pic>
          <p:nvPicPr>
            <p:cNvPr id="9" name="Picture 8">
              <a:extLst>
                <a:ext uri="{FF2B5EF4-FFF2-40B4-BE49-F238E27FC236}">
                  <a16:creationId xmlns:a16="http://schemas.microsoft.com/office/drawing/2014/main" id="{A79A6E4D-1EEF-A44F-A3D9-4762D3F3E128}"/>
                </a:ext>
              </a:extLst>
            </p:cNvPr>
            <p:cNvPicPr>
              <a:picLocks noChangeAspect="1"/>
            </p:cNvPicPr>
            <p:nvPr/>
          </p:nvPicPr>
          <p:blipFill>
            <a:blip r:embed="rId6"/>
            <a:stretch>
              <a:fillRect/>
            </a:stretch>
          </p:blipFill>
          <p:spPr>
            <a:xfrm>
              <a:off x="7015154" y="3170605"/>
              <a:ext cx="431800" cy="850900"/>
            </a:xfrm>
            <a:prstGeom prst="rect">
              <a:avLst/>
            </a:prstGeom>
          </p:spPr>
        </p:pic>
        <p:pic>
          <p:nvPicPr>
            <p:cNvPr id="10" name="Picture 9">
              <a:extLst>
                <a:ext uri="{FF2B5EF4-FFF2-40B4-BE49-F238E27FC236}">
                  <a16:creationId xmlns:a16="http://schemas.microsoft.com/office/drawing/2014/main" id="{6FC5EA3E-1276-DC44-A992-5C5C91B8EDC7}"/>
                </a:ext>
              </a:extLst>
            </p:cNvPr>
            <p:cNvPicPr>
              <a:picLocks noChangeAspect="1"/>
            </p:cNvPicPr>
            <p:nvPr/>
          </p:nvPicPr>
          <p:blipFill>
            <a:blip r:embed="rId6"/>
            <a:stretch>
              <a:fillRect/>
            </a:stretch>
          </p:blipFill>
          <p:spPr>
            <a:xfrm>
              <a:off x="7029189" y="4899802"/>
              <a:ext cx="431800" cy="850900"/>
            </a:xfrm>
            <a:prstGeom prst="rect">
              <a:avLst/>
            </a:prstGeom>
          </p:spPr>
        </p:pic>
        <p:pic>
          <p:nvPicPr>
            <p:cNvPr id="11" name="Picture 10">
              <a:extLst>
                <a:ext uri="{FF2B5EF4-FFF2-40B4-BE49-F238E27FC236}">
                  <a16:creationId xmlns:a16="http://schemas.microsoft.com/office/drawing/2014/main" id="{961DB6A9-E6DA-1341-B729-6B5867E5F46C}"/>
                </a:ext>
              </a:extLst>
            </p:cNvPr>
            <p:cNvPicPr>
              <a:picLocks noChangeAspect="1"/>
            </p:cNvPicPr>
            <p:nvPr/>
          </p:nvPicPr>
          <p:blipFill>
            <a:blip r:embed="rId7"/>
            <a:stretch>
              <a:fillRect/>
            </a:stretch>
          </p:blipFill>
          <p:spPr>
            <a:xfrm>
              <a:off x="4441229" y="1554333"/>
              <a:ext cx="514348" cy="334132"/>
            </a:xfrm>
            <a:prstGeom prst="rect">
              <a:avLst/>
            </a:prstGeom>
          </p:spPr>
        </p:pic>
        <p:pic>
          <p:nvPicPr>
            <p:cNvPr id="12" name="Picture 11">
              <a:extLst>
                <a:ext uri="{FF2B5EF4-FFF2-40B4-BE49-F238E27FC236}">
                  <a16:creationId xmlns:a16="http://schemas.microsoft.com/office/drawing/2014/main" id="{925E2233-B166-994C-A5FA-2AE50561D578}"/>
                </a:ext>
              </a:extLst>
            </p:cNvPr>
            <p:cNvPicPr>
              <a:picLocks noChangeAspect="1"/>
            </p:cNvPicPr>
            <p:nvPr/>
          </p:nvPicPr>
          <p:blipFill>
            <a:blip r:embed="rId7"/>
            <a:stretch>
              <a:fillRect/>
            </a:stretch>
          </p:blipFill>
          <p:spPr>
            <a:xfrm>
              <a:off x="4441229" y="3362901"/>
              <a:ext cx="514348" cy="334132"/>
            </a:xfrm>
            <a:prstGeom prst="rect">
              <a:avLst/>
            </a:prstGeom>
          </p:spPr>
        </p:pic>
        <p:pic>
          <p:nvPicPr>
            <p:cNvPr id="13" name="Picture 12">
              <a:extLst>
                <a:ext uri="{FF2B5EF4-FFF2-40B4-BE49-F238E27FC236}">
                  <a16:creationId xmlns:a16="http://schemas.microsoft.com/office/drawing/2014/main" id="{9518CDB7-3534-5044-A451-00B9C1F4F22F}"/>
                </a:ext>
              </a:extLst>
            </p:cNvPr>
            <p:cNvPicPr>
              <a:picLocks noChangeAspect="1"/>
            </p:cNvPicPr>
            <p:nvPr/>
          </p:nvPicPr>
          <p:blipFill>
            <a:blip r:embed="rId7"/>
            <a:stretch>
              <a:fillRect/>
            </a:stretch>
          </p:blipFill>
          <p:spPr>
            <a:xfrm>
              <a:off x="4472563" y="5164248"/>
              <a:ext cx="514348" cy="334132"/>
            </a:xfrm>
            <a:prstGeom prst="rect">
              <a:avLst/>
            </a:prstGeom>
          </p:spPr>
        </p:pic>
        <p:pic>
          <p:nvPicPr>
            <p:cNvPr id="18" name="Picture 17">
              <a:extLst>
                <a:ext uri="{FF2B5EF4-FFF2-40B4-BE49-F238E27FC236}">
                  <a16:creationId xmlns:a16="http://schemas.microsoft.com/office/drawing/2014/main" id="{B1E12493-5FCE-9C46-B35B-B1DAD714AB46}"/>
                </a:ext>
              </a:extLst>
            </p:cNvPr>
            <p:cNvPicPr>
              <a:picLocks noChangeAspect="1"/>
            </p:cNvPicPr>
            <p:nvPr/>
          </p:nvPicPr>
          <p:blipFill>
            <a:blip r:embed="rId8"/>
            <a:stretch>
              <a:fillRect/>
            </a:stretch>
          </p:blipFill>
          <p:spPr>
            <a:xfrm>
              <a:off x="9440544" y="960685"/>
              <a:ext cx="642142" cy="998537"/>
            </a:xfrm>
            <a:prstGeom prst="rect">
              <a:avLst/>
            </a:prstGeom>
          </p:spPr>
        </p:pic>
        <p:pic>
          <p:nvPicPr>
            <p:cNvPr id="19" name="Picture 18">
              <a:extLst>
                <a:ext uri="{FF2B5EF4-FFF2-40B4-BE49-F238E27FC236}">
                  <a16:creationId xmlns:a16="http://schemas.microsoft.com/office/drawing/2014/main" id="{2BE27AC4-19A3-E247-97A3-7BDBF226761A}"/>
                </a:ext>
              </a:extLst>
            </p:cNvPr>
            <p:cNvPicPr>
              <a:picLocks noChangeAspect="1"/>
            </p:cNvPicPr>
            <p:nvPr/>
          </p:nvPicPr>
          <p:blipFill>
            <a:blip r:embed="rId8"/>
            <a:stretch>
              <a:fillRect/>
            </a:stretch>
          </p:blipFill>
          <p:spPr>
            <a:xfrm>
              <a:off x="9530027" y="2906150"/>
              <a:ext cx="642142" cy="998537"/>
            </a:xfrm>
            <a:prstGeom prst="rect">
              <a:avLst/>
            </a:prstGeom>
          </p:spPr>
        </p:pic>
        <p:pic>
          <p:nvPicPr>
            <p:cNvPr id="20" name="Picture 19">
              <a:extLst>
                <a:ext uri="{FF2B5EF4-FFF2-40B4-BE49-F238E27FC236}">
                  <a16:creationId xmlns:a16="http://schemas.microsoft.com/office/drawing/2014/main" id="{6CB1DC06-2F12-AA44-A06A-3B30185A1A52}"/>
                </a:ext>
              </a:extLst>
            </p:cNvPr>
            <p:cNvPicPr>
              <a:picLocks noChangeAspect="1"/>
            </p:cNvPicPr>
            <p:nvPr/>
          </p:nvPicPr>
          <p:blipFill>
            <a:blip r:embed="rId8"/>
            <a:stretch>
              <a:fillRect/>
            </a:stretch>
          </p:blipFill>
          <p:spPr>
            <a:xfrm>
              <a:off x="9568640" y="4816874"/>
              <a:ext cx="642142" cy="998537"/>
            </a:xfrm>
            <a:prstGeom prst="rect">
              <a:avLst/>
            </a:prstGeom>
          </p:spPr>
        </p:pic>
        <p:sp>
          <p:nvSpPr>
            <p:cNvPr id="25" name="TextBox 24">
              <a:extLst>
                <a:ext uri="{FF2B5EF4-FFF2-40B4-BE49-F238E27FC236}">
                  <a16:creationId xmlns:a16="http://schemas.microsoft.com/office/drawing/2014/main" id="{0623D1D7-C62E-6045-A929-8CF3F6858566}"/>
                </a:ext>
              </a:extLst>
            </p:cNvPr>
            <p:cNvSpPr txBox="1"/>
            <p:nvPr/>
          </p:nvSpPr>
          <p:spPr>
            <a:xfrm>
              <a:off x="676405" y="1622649"/>
              <a:ext cx="1797989" cy="97149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Healthy Control</a:t>
              </a:r>
            </a:p>
            <a:p>
              <a:pPr algn="ctr"/>
              <a:r>
                <a:rPr lang="en-US" sz="1200" dirty="0">
                  <a:latin typeface="Arial" panose="020B0604020202020204" pitchFamily="34" charset="0"/>
                  <a:cs typeface="Arial" panose="020B0604020202020204" pitchFamily="34" charset="0"/>
                </a:rPr>
                <a:t>n=4</a:t>
              </a:r>
            </a:p>
          </p:txBody>
        </p:sp>
        <p:sp>
          <p:nvSpPr>
            <p:cNvPr id="26" name="TextBox 25">
              <a:extLst>
                <a:ext uri="{FF2B5EF4-FFF2-40B4-BE49-F238E27FC236}">
                  <a16:creationId xmlns:a16="http://schemas.microsoft.com/office/drawing/2014/main" id="{E1293447-34EC-B14D-9575-76AEFE819C95}"/>
                </a:ext>
              </a:extLst>
            </p:cNvPr>
            <p:cNvSpPr txBox="1"/>
            <p:nvPr/>
          </p:nvSpPr>
          <p:spPr>
            <a:xfrm>
              <a:off x="840791" y="3180558"/>
              <a:ext cx="1720848" cy="124905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Anorexia before Treatment</a:t>
              </a:r>
            </a:p>
            <a:p>
              <a:pPr algn="ctr"/>
              <a:r>
                <a:rPr lang="en-US" sz="1200" dirty="0">
                  <a:latin typeface="Arial" panose="020B0604020202020204" pitchFamily="34" charset="0"/>
                  <a:cs typeface="Arial" panose="020B0604020202020204" pitchFamily="34" charset="0"/>
                </a:rPr>
                <a:t>n=4</a:t>
              </a:r>
            </a:p>
          </p:txBody>
        </p:sp>
        <p:sp>
          <p:nvSpPr>
            <p:cNvPr id="27" name="TextBox 26">
              <a:extLst>
                <a:ext uri="{FF2B5EF4-FFF2-40B4-BE49-F238E27FC236}">
                  <a16:creationId xmlns:a16="http://schemas.microsoft.com/office/drawing/2014/main" id="{8892DA67-CC9D-DE45-A783-D4B3CA74AF3E}"/>
                </a:ext>
              </a:extLst>
            </p:cNvPr>
            <p:cNvSpPr txBox="1"/>
            <p:nvPr/>
          </p:nvSpPr>
          <p:spPr>
            <a:xfrm>
              <a:off x="791251" y="5000501"/>
              <a:ext cx="1720848" cy="97149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Anorexia after Treatment</a:t>
              </a:r>
            </a:p>
            <a:p>
              <a:pPr algn="ctr"/>
              <a:r>
                <a:rPr lang="en-US" sz="1200" dirty="0">
                  <a:latin typeface="Arial" panose="020B0604020202020204" pitchFamily="34" charset="0"/>
                  <a:cs typeface="Arial" panose="020B0604020202020204" pitchFamily="34" charset="0"/>
                </a:rPr>
                <a:t>n=4</a:t>
              </a:r>
            </a:p>
          </p:txBody>
        </p:sp>
        <p:sp>
          <p:nvSpPr>
            <p:cNvPr id="28" name="TextBox 27">
              <a:extLst>
                <a:ext uri="{FF2B5EF4-FFF2-40B4-BE49-F238E27FC236}">
                  <a16:creationId xmlns:a16="http://schemas.microsoft.com/office/drawing/2014/main" id="{E5F5C727-2E29-CC4F-8640-836CE8C79DC5}"/>
                </a:ext>
              </a:extLst>
            </p:cNvPr>
            <p:cNvSpPr txBox="1"/>
            <p:nvPr/>
          </p:nvSpPr>
          <p:spPr>
            <a:xfrm>
              <a:off x="4033423" y="2023071"/>
              <a:ext cx="1337636"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n=1/donor</a:t>
              </a:r>
            </a:p>
            <a:p>
              <a:pPr algn="ctr"/>
              <a:r>
                <a:rPr lang="en-US" sz="1050" dirty="0">
                  <a:latin typeface="Arial" panose="020B0604020202020204" pitchFamily="34" charset="0"/>
                  <a:cs typeface="Arial" panose="020B0604020202020204" pitchFamily="34" charset="0"/>
                </a:rPr>
                <a:t>N=4</a:t>
              </a:r>
            </a:p>
          </p:txBody>
        </p:sp>
        <p:sp>
          <p:nvSpPr>
            <p:cNvPr id="31" name="TextBox 30">
              <a:extLst>
                <a:ext uri="{FF2B5EF4-FFF2-40B4-BE49-F238E27FC236}">
                  <a16:creationId xmlns:a16="http://schemas.microsoft.com/office/drawing/2014/main" id="{91E2ABBD-B396-4E47-BB9B-85FBBE9E5B67}"/>
                </a:ext>
              </a:extLst>
            </p:cNvPr>
            <p:cNvSpPr txBox="1"/>
            <p:nvPr/>
          </p:nvSpPr>
          <p:spPr>
            <a:xfrm>
              <a:off x="6479340" y="2146975"/>
              <a:ext cx="1493442"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n=3-6/donor</a:t>
              </a:r>
            </a:p>
            <a:p>
              <a:pPr algn="ctr"/>
              <a:r>
                <a:rPr lang="en-US" sz="1050" dirty="0">
                  <a:latin typeface="Arial" panose="020B0604020202020204" pitchFamily="34" charset="0"/>
                  <a:cs typeface="Arial" panose="020B0604020202020204" pitchFamily="34" charset="0"/>
                </a:rPr>
                <a:t>N=21 slurries</a:t>
              </a:r>
            </a:p>
          </p:txBody>
        </p:sp>
        <p:sp>
          <p:nvSpPr>
            <p:cNvPr id="32" name="TextBox 31">
              <a:extLst>
                <a:ext uri="{FF2B5EF4-FFF2-40B4-BE49-F238E27FC236}">
                  <a16:creationId xmlns:a16="http://schemas.microsoft.com/office/drawing/2014/main" id="{4B537BEE-48E9-8345-BDAB-AD8D118C5FD2}"/>
                </a:ext>
              </a:extLst>
            </p:cNvPr>
            <p:cNvSpPr txBox="1"/>
            <p:nvPr/>
          </p:nvSpPr>
          <p:spPr>
            <a:xfrm>
              <a:off x="6468612" y="4077324"/>
              <a:ext cx="1493442"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n=5-7/donor</a:t>
              </a:r>
            </a:p>
            <a:p>
              <a:pPr algn="ctr"/>
              <a:r>
                <a:rPr lang="en-US" sz="1050" dirty="0">
                  <a:latin typeface="Arial" panose="020B0604020202020204" pitchFamily="34" charset="0"/>
                  <a:cs typeface="Arial" panose="020B0604020202020204" pitchFamily="34" charset="0"/>
                </a:rPr>
                <a:t>N=24 slurries</a:t>
              </a:r>
            </a:p>
          </p:txBody>
        </p:sp>
        <p:sp>
          <p:nvSpPr>
            <p:cNvPr id="33" name="TextBox 32">
              <a:extLst>
                <a:ext uri="{FF2B5EF4-FFF2-40B4-BE49-F238E27FC236}">
                  <a16:creationId xmlns:a16="http://schemas.microsoft.com/office/drawing/2014/main" id="{F4EB38BE-28B8-734C-8AF1-913D85250139}"/>
                </a:ext>
              </a:extLst>
            </p:cNvPr>
            <p:cNvSpPr txBox="1"/>
            <p:nvPr/>
          </p:nvSpPr>
          <p:spPr>
            <a:xfrm>
              <a:off x="6494797" y="5750702"/>
              <a:ext cx="1493442"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n=5-6/donor</a:t>
              </a:r>
            </a:p>
            <a:p>
              <a:pPr algn="ctr"/>
              <a:r>
                <a:rPr lang="en-US" sz="1050" dirty="0">
                  <a:latin typeface="Arial" panose="020B0604020202020204" pitchFamily="34" charset="0"/>
                  <a:cs typeface="Arial" panose="020B0604020202020204" pitchFamily="34" charset="0"/>
                </a:rPr>
                <a:t>N=23 slurries</a:t>
              </a:r>
            </a:p>
          </p:txBody>
        </p:sp>
        <p:sp>
          <p:nvSpPr>
            <p:cNvPr id="34" name="TextBox 33">
              <a:extLst>
                <a:ext uri="{FF2B5EF4-FFF2-40B4-BE49-F238E27FC236}">
                  <a16:creationId xmlns:a16="http://schemas.microsoft.com/office/drawing/2014/main" id="{75CF3E78-196E-D741-A22B-5B958817E85C}"/>
                </a:ext>
              </a:extLst>
            </p:cNvPr>
            <p:cNvSpPr txBox="1"/>
            <p:nvPr/>
          </p:nvSpPr>
          <p:spPr>
            <a:xfrm>
              <a:off x="3977358" y="3735778"/>
              <a:ext cx="1337636"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n=1/donor</a:t>
              </a:r>
            </a:p>
            <a:p>
              <a:pPr algn="ctr"/>
              <a:r>
                <a:rPr lang="en-US" sz="1050" dirty="0">
                  <a:latin typeface="Arial" panose="020B0604020202020204" pitchFamily="34" charset="0"/>
                  <a:cs typeface="Arial" panose="020B0604020202020204" pitchFamily="34" charset="0"/>
                </a:rPr>
                <a:t>N=4</a:t>
              </a:r>
            </a:p>
          </p:txBody>
        </p:sp>
        <p:sp>
          <p:nvSpPr>
            <p:cNvPr id="35" name="TextBox 34">
              <a:extLst>
                <a:ext uri="{FF2B5EF4-FFF2-40B4-BE49-F238E27FC236}">
                  <a16:creationId xmlns:a16="http://schemas.microsoft.com/office/drawing/2014/main" id="{96E91A8A-C9D8-454A-8BFE-461807502CF8}"/>
                </a:ext>
              </a:extLst>
            </p:cNvPr>
            <p:cNvSpPr txBox="1"/>
            <p:nvPr/>
          </p:nvSpPr>
          <p:spPr>
            <a:xfrm>
              <a:off x="4113600" y="5659322"/>
              <a:ext cx="1337636" cy="624529"/>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n=1/donor</a:t>
              </a:r>
            </a:p>
            <a:p>
              <a:pPr algn="ctr"/>
              <a:r>
                <a:rPr lang="en-US" sz="1050" dirty="0">
                  <a:latin typeface="Arial" panose="020B0604020202020204" pitchFamily="34" charset="0"/>
                  <a:cs typeface="Arial" panose="020B0604020202020204" pitchFamily="34" charset="0"/>
                </a:rPr>
                <a:t>N=3</a:t>
              </a:r>
            </a:p>
          </p:txBody>
        </p:sp>
        <p:sp>
          <p:nvSpPr>
            <p:cNvPr id="36" name="TextBox 35">
              <a:extLst>
                <a:ext uri="{FF2B5EF4-FFF2-40B4-BE49-F238E27FC236}">
                  <a16:creationId xmlns:a16="http://schemas.microsoft.com/office/drawing/2014/main" id="{BE643007-F818-C94E-B598-EDD0839AE4E7}"/>
                </a:ext>
              </a:extLst>
            </p:cNvPr>
            <p:cNvSpPr txBox="1"/>
            <p:nvPr/>
          </p:nvSpPr>
          <p:spPr>
            <a:xfrm>
              <a:off x="8748823" y="1993577"/>
              <a:ext cx="2265136" cy="867402"/>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n=1-3/slurry</a:t>
              </a:r>
            </a:p>
            <a:p>
              <a:pPr algn="ctr"/>
              <a:r>
                <a:rPr lang="en-US" sz="1050" dirty="0">
                  <a:latin typeface="Arial" panose="020B0604020202020204" pitchFamily="34" charset="0"/>
                  <a:cs typeface="Arial" panose="020B0604020202020204" pitchFamily="34" charset="0"/>
                </a:rPr>
                <a:t>n=12-14/donor</a:t>
              </a:r>
            </a:p>
            <a:p>
              <a:pPr algn="ctr"/>
              <a:r>
                <a:rPr lang="en-US" sz="1050" dirty="0">
                  <a:latin typeface="Arial" panose="020B0604020202020204" pitchFamily="34" charset="0"/>
                  <a:cs typeface="Arial" panose="020B0604020202020204" pitchFamily="34" charset="0"/>
                </a:rPr>
                <a:t>N=50 mice</a:t>
              </a:r>
            </a:p>
          </p:txBody>
        </p:sp>
        <p:sp>
          <p:nvSpPr>
            <p:cNvPr id="37" name="TextBox 36">
              <a:extLst>
                <a:ext uri="{FF2B5EF4-FFF2-40B4-BE49-F238E27FC236}">
                  <a16:creationId xmlns:a16="http://schemas.microsoft.com/office/drawing/2014/main" id="{E79A2298-761E-0544-AB84-5F686185651A}"/>
                </a:ext>
              </a:extLst>
            </p:cNvPr>
            <p:cNvSpPr txBox="1"/>
            <p:nvPr/>
          </p:nvSpPr>
          <p:spPr>
            <a:xfrm>
              <a:off x="8744270" y="3917935"/>
              <a:ext cx="2384087" cy="867402"/>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n=1-3/slurry</a:t>
              </a:r>
            </a:p>
            <a:p>
              <a:pPr algn="ctr"/>
              <a:r>
                <a:rPr lang="en-US" sz="1050" dirty="0">
                  <a:latin typeface="Arial" panose="020B0604020202020204" pitchFamily="34" charset="0"/>
                  <a:cs typeface="Arial" panose="020B0604020202020204" pitchFamily="34" charset="0"/>
                </a:rPr>
                <a:t>n=12-14 /donor</a:t>
              </a:r>
            </a:p>
            <a:p>
              <a:pPr algn="ctr"/>
              <a:r>
                <a:rPr lang="en-US" sz="1050" dirty="0">
                  <a:latin typeface="Arial" panose="020B0604020202020204" pitchFamily="34" charset="0"/>
                  <a:cs typeface="Arial" panose="020B0604020202020204" pitchFamily="34" charset="0"/>
                </a:rPr>
                <a:t>N=50 mice</a:t>
              </a:r>
            </a:p>
          </p:txBody>
        </p:sp>
        <p:sp>
          <p:nvSpPr>
            <p:cNvPr id="38" name="TextBox 37">
              <a:extLst>
                <a:ext uri="{FF2B5EF4-FFF2-40B4-BE49-F238E27FC236}">
                  <a16:creationId xmlns:a16="http://schemas.microsoft.com/office/drawing/2014/main" id="{2287AE8C-F754-E644-8DD2-A4C16760550B}"/>
                </a:ext>
              </a:extLst>
            </p:cNvPr>
            <p:cNvSpPr txBox="1"/>
            <p:nvPr/>
          </p:nvSpPr>
          <p:spPr>
            <a:xfrm>
              <a:off x="9002797" y="5813211"/>
              <a:ext cx="2011160" cy="867402"/>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n=1-4/slurry</a:t>
              </a:r>
            </a:p>
            <a:p>
              <a:pPr algn="ctr"/>
              <a:r>
                <a:rPr lang="en-US" sz="1050" dirty="0">
                  <a:latin typeface="Arial" panose="020B0604020202020204" pitchFamily="34" charset="0"/>
                  <a:cs typeface="Arial" panose="020B0604020202020204" pitchFamily="34" charset="0"/>
                </a:rPr>
                <a:t>n= 12-16 /donor</a:t>
              </a:r>
            </a:p>
            <a:p>
              <a:pPr algn="ctr"/>
              <a:r>
                <a:rPr lang="en-US" sz="1050" dirty="0">
                  <a:latin typeface="Arial" panose="020B0604020202020204" pitchFamily="34" charset="0"/>
                  <a:cs typeface="Arial" panose="020B0604020202020204" pitchFamily="34" charset="0"/>
                </a:rPr>
                <a:t>N=52 mice</a:t>
              </a:r>
            </a:p>
          </p:txBody>
        </p:sp>
        <p:sp>
          <p:nvSpPr>
            <p:cNvPr id="39" name="Right Arrow 38">
              <a:extLst>
                <a:ext uri="{FF2B5EF4-FFF2-40B4-BE49-F238E27FC236}">
                  <a16:creationId xmlns:a16="http://schemas.microsoft.com/office/drawing/2014/main" id="{FAC63AE5-74F1-2841-8B5B-277A44F5B2AC}"/>
                </a:ext>
              </a:extLst>
            </p:cNvPr>
            <p:cNvSpPr/>
            <p:nvPr/>
          </p:nvSpPr>
          <p:spPr>
            <a:xfrm>
              <a:off x="3303500" y="1685266"/>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ight Arrow 39">
              <a:extLst>
                <a:ext uri="{FF2B5EF4-FFF2-40B4-BE49-F238E27FC236}">
                  <a16:creationId xmlns:a16="http://schemas.microsoft.com/office/drawing/2014/main" id="{BA83AE2A-46FA-A94B-9AEE-BD7FA217E156}"/>
                </a:ext>
              </a:extLst>
            </p:cNvPr>
            <p:cNvSpPr/>
            <p:nvPr/>
          </p:nvSpPr>
          <p:spPr>
            <a:xfrm>
              <a:off x="3274356" y="3482209"/>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ight Arrow 40">
              <a:extLst>
                <a:ext uri="{FF2B5EF4-FFF2-40B4-BE49-F238E27FC236}">
                  <a16:creationId xmlns:a16="http://schemas.microsoft.com/office/drawing/2014/main" id="{921C0499-33B6-8B4F-9515-52576CD5A42F}"/>
                </a:ext>
              </a:extLst>
            </p:cNvPr>
            <p:cNvSpPr/>
            <p:nvPr/>
          </p:nvSpPr>
          <p:spPr>
            <a:xfrm>
              <a:off x="3303500" y="5211406"/>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ight Arrow 41">
              <a:extLst>
                <a:ext uri="{FF2B5EF4-FFF2-40B4-BE49-F238E27FC236}">
                  <a16:creationId xmlns:a16="http://schemas.microsoft.com/office/drawing/2014/main" id="{9189E15C-FBF7-0A4D-AF63-90EEF9CC8207}"/>
                </a:ext>
              </a:extLst>
            </p:cNvPr>
            <p:cNvSpPr/>
            <p:nvPr/>
          </p:nvSpPr>
          <p:spPr>
            <a:xfrm>
              <a:off x="5491680" y="1680371"/>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ight Arrow 43">
              <a:extLst>
                <a:ext uri="{FF2B5EF4-FFF2-40B4-BE49-F238E27FC236}">
                  <a16:creationId xmlns:a16="http://schemas.microsoft.com/office/drawing/2014/main" id="{927D4118-49FC-6344-8AF9-CA5CB61D918A}"/>
                </a:ext>
              </a:extLst>
            </p:cNvPr>
            <p:cNvSpPr/>
            <p:nvPr/>
          </p:nvSpPr>
          <p:spPr>
            <a:xfrm>
              <a:off x="5490171" y="3497858"/>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ight Arrow 44">
              <a:extLst>
                <a:ext uri="{FF2B5EF4-FFF2-40B4-BE49-F238E27FC236}">
                  <a16:creationId xmlns:a16="http://schemas.microsoft.com/office/drawing/2014/main" id="{3A72FDB8-0162-3446-B0B8-D4E095AE5C77}"/>
                </a:ext>
              </a:extLst>
            </p:cNvPr>
            <p:cNvSpPr/>
            <p:nvPr/>
          </p:nvSpPr>
          <p:spPr>
            <a:xfrm>
              <a:off x="5488714" y="5211406"/>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a:extLst>
                <a:ext uri="{FF2B5EF4-FFF2-40B4-BE49-F238E27FC236}">
                  <a16:creationId xmlns:a16="http://schemas.microsoft.com/office/drawing/2014/main" id="{777078BE-D899-1348-A13B-223316CFED6F}"/>
                </a:ext>
              </a:extLst>
            </p:cNvPr>
            <p:cNvSpPr/>
            <p:nvPr/>
          </p:nvSpPr>
          <p:spPr>
            <a:xfrm>
              <a:off x="7918078" y="203499"/>
              <a:ext cx="1280348" cy="641441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ight Arrow 45">
              <a:extLst>
                <a:ext uri="{FF2B5EF4-FFF2-40B4-BE49-F238E27FC236}">
                  <a16:creationId xmlns:a16="http://schemas.microsoft.com/office/drawing/2014/main" id="{74500C5E-97F1-DB4C-842D-CF45D29AAC29}"/>
                </a:ext>
              </a:extLst>
            </p:cNvPr>
            <p:cNvSpPr/>
            <p:nvPr/>
          </p:nvSpPr>
          <p:spPr>
            <a:xfrm>
              <a:off x="8136551" y="1676218"/>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ight Arrow 46">
              <a:extLst>
                <a:ext uri="{FF2B5EF4-FFF2-40B4-BE49-F238E27FC236}">
                  <a16:creationId xmlns:a16="http://schemas.microsoft.com/office/drawing/2014/main" id="{78A928A8-99CA-A84E-9007-D352A3BE39DF}"/>
                </a:ext>
              </a:extLst>
            </p:cNvPr>
            <p:cNvSpPr/>
            <p:nvPr/>
          </p:nvSpPr>
          <p:spPr>
            <a:xfrm>
              <a:off x="8166456" y="3529967"/>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Arrow 47">
              <a:extLst>
                <a:ext uri="{FF2B5EF4-FFF2-40B4-BE49-F238E27FC236}">
                  <a16:creationId xmlns:a16="http://schemas.microsoft.com/office/drawing/2014/main" id="{E8C1A977-63C0-BA45-BC2E-D4D37F878769}"/>
                </a:ext>
              </a:extLst>
            </p:cNvPr>
            <p:cNvSpPr/>
            <p:nvPr/>
          </p:nvSpPr>
          <p:spPr>
            <a:xfrm>
              <a:off x="8133577" y="5249627"/>
              <a:ext cx="869222" cy="227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TextBox 50">
              <a:extLst>
                <a:ext uri="{FF2B5EF4-FFF2-40B4-BE49-F238E27FC236}">
                  <a16:creationId xmlns:a16="http://schemas.microsoft.com/office/drawing/2014/main" id="{5B3C6B6C-E759-B34B-A03A-93105E28FE75}"/>
                </a:ext>
              </a:extLst>
            </p:cNvPr>
            <p:cNvSpPr txBox="1"/>
            <p:nvPr/>
          </p:nvSpPr>
          <p:spPr>
            <a:xfrm>
              <a:off x="5228800" y="247404"/>
              <a:ext cx="1391962" cy="1439888"/>
            </a:xfrm>
            <a:prstGeom prst="rect">
              <a:avLst/>
            </a:prstGeom>
            <a:noFill/>
          </p:spPr>
          <p:txBody>
            <a:bodyPr wrap="square" rtlCol="0">
              <a:spAutoFit/>
            </a:bodyPr>
            <a:lstStyle/>
            <a:p>
              <a:pPr algn="ctr"/>
              <a:r>
                <a:rPr lang="en-US" sz="1125" b="1" dirty="0">
                  <a:latin typeface="Arial" panose="020B0604020202020204" pitchFamily="34" charset="0"/>
                  <a:cs typeface="Arial" panose="020B0604020202020204" pitchFamily="34" charset="0"/>
                </a:rPr>
                <a:t>Microbial Community from Feces to Slurry</a:t>
              </a:r>
            </a:p>
          </p:txBody>
        </p:sp>
        <p:sp>
          <p:nvSpPr>
            <p:cNvPr id="52" name="TextBox 51">
              <a:extLst>
                <a:ext uri="{FF2B5EF4-FFF2-40B4-BE49-F238E27FC236}">
                  <a16:creationId xmlns:a16="http://schemas.microsoft.com/office/drawing/2014/main" id="{E4A78EB6-6DFC-FE46-8C75-3765A8DAA395}"/>
                </a:ext>
              </a:extLst>
            </p:cNvPr>
            <p:cNvSpPr txBox="1"/>
            <p:nvPr/>
          </p:nvSpPr>
          <p:spPr>
            <a:xfrm>
              <a:off x="7811977" y="233272"/>
              <a:ext cx="1492549" cy="1179666"/>
            </a:xfrm>
            <a:prstGeom prst="rect">
              <a:avLst/>
            </a:prstGeom>
            <a:noFill/>
          </p:spPr>
          <p:txBody>
            <a:bodyPr wrap="square" rtlCol="0">
              <a:spAutoFit/>
            </a:bodyPr>
            <a:lstStyle/>
            <a:p>
              <a:pPr algn="ctr"/>
              <a:r>
                <a:rPr lang="en-US" sz="1125" b="1" dirty="0">
                  <a:latin typeface="Arial" panose="020B0604020202020204" pitchFamily="34" charset="0"/>
                  <a:cs typeface="Arial" panose="020B0604020202020204" pitchFamily="34" charset="0"/>
                </a:rPr>
                <a:t>Microbial Community from Slurry </a:t>
              </a:r>
            </a:p>
            <a:p>
              <a:pPr algn="ctr"/>
              <a:r>
                <a:rPr lang="en-US" sz="1125" b="1" dirty="0">
                  <a:latin typeface="Arial" panose="020B0604020202020204" pitchFamily="34" charset="0"/>
                  <a:cs typeface="Arial" panose="020B0604020202020204" pitchFamily="34" charset="0"/>
                </a:rPr>
                <a:t>to Mice</a:t>
              </a:r>
            </a:p>
          </p:txBody>
        </p:sp>
      </p:grpSp>
      <p:pic>
        <p:nvPicPr>
          <p:cNvPr id="43" name="Picture 42"/>
          <p:cNvPicPr>
            <a:picLocks noChangeAspect="1"/>
          </p:cNvPicPr>
          <p:nvPr/>
        </p:nvPicPr>
        <p:blipFill>
          <a:blip r:embed="rId9"/>
          <a:stretch>
            <a:fillRect/>
          </a:stretch>
        </p:blipFill>
        <p:spPr>
          <a:xfrm>
            <a:off x="7580289" y="4119514"/>
            <a:ext cx="922260" cy="885483"/>
          </a:xfrm>
          <a:prstGeom prst="rect">
            <a:avLst/>
          </a:prstGeom>
        </p:spPr>
      </p:pic>
      <p:sp>
        <p:nvSpPr>
          <p:cNvPr id="53" name="Rectangle 52"/>
          <p:cNvSpPr/>
          <p:nvPr/>
        </p:nvSpPr>
        <p:spPr>
          <a:xfrm>
            <a:off x="7512048" y="5004997"/>
            <a:ext cx="1240404" cy="507831"/>
          </a:xfrm>
          <a:prstGeom prst="rect">
            <a:avLst/>
          </a:prstGeom>
        </p:spPr>
        <p:txBody>
          <a:bodyPr wrap="non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2050" name="Picture 2" descr="https://www.med.unc.edu/gi/faculty-physicians/ian-carroll-phd-2/@@images/97cc6ac6-5c70-49de-8f42-00f6924a66fc.jpe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2057" y="1696977"/>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7598164" y="2836434"/>
            <a:ext cx="1290738" cy="507831"/>
          </a:xfrm>
          <a:prstGeom prst="rect">
            <a:avLst/>
          </a:prstGeom>
        </p:spPr>
        <p:txBody>
          <a:bodyPr wrap="none">
            <a:spAutoFit/>
          </a:bodyPr>
          <a:lstStyle/>
          <a:p>
            <a:r>
              <a:rPr lang="en-US" sz="1350" dirty="0"/>
              <a:t>   Ian Carroll</a:t>
            </a:r>
          </a:p>
          <a:p>
            <a:r>
              <a:rPr lang="en-US" sz="1350" dirty="0"/>
              <a:t>UNC Chapel Hill</a:t>
            </a:r>
          </a:p>
        </p:txBody>
      </p:sp>
      <p:sp>
        <p:nvSpPr>
          <p:cNvPr id="3" name="TextBox 2"/>
          <p:cNvSpPr txBox="1"/>
          <p:nvPr/>
        </p:nvSpPr>
        <p:spPr>
          <a:xfrm>
            <a:off x="2592885" y="1026352"/>
            <a:ext cx="3820277"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What changes in a mouse transfer experiment?</a:t>
            </a:r>
          </a:p>
        </p:txBody>
      </p:sp>
      <p:sp>
        <p:nvSpPr>
          <p:cNvPr id="14" name="Rectangle 13">
            <a:extLst>
              <a:ext uri="{FF2B5EF4-FFF2-40B4-BE49-F238E27FC236}">
                <a16:creationId xmlns:a16="http://schemas.microsoft.com/office/drawing/2014/main" id="{C4D3D45A-7ECB-47E7-A476-C2917C4FB398}"/>
              </a:ext>
            </a:extLst>
          </p:cNvPr>
          <p:cNvSpPr/>
          <p:nvPr/>
        </p:nvSpPr>
        <p:spPr>
          <a:xfrm>
            <a:off x="334217" y="6320135"/>
            <a:ext cx="7397840" cy="461665"/>
          </a:xfrm>
          <a:prstGeom prst="rect">
            <a:avLst/>
          </a:prstGeom>
        </p:spPr>
        <p:txBody>
          <a:bodyPr wrap="square">
            <a:spAutoFit/>
          </a:bodyPr>
          <a:lstStyle/>
          <a:p>
            <a:r>
              <a:rPr lang="en-US" sz="1200" dirty="0"/>
              <a:t>Sequence variant analysis reveals poor correlations in microbial taxonomic abundance between humans and mice after gnotobiotic transfer.  </a:t>
            </a:r>
            <a:r>
              <a:rPr lang="en-US" sz="1200" dirty="0" err="1"/>
              <a:t>Fouladi</a:t>
            </a:r>
            <a:r>
              <a:rPr lang="en-US" sz="1200" dirty="0"/>
              <a:t> et. al, ISME-J, 2020</a:t>
            </a:r>
          </a:p>
        </p:txBody>
      </p:sp>
    </p:spTree>
    <p:extLst>
      <p:ext uri="{BB962C8B-B14F-4D97-AF65-F5344CB8AC3E}">
        <p14:creationId xmlns:p14="http://schemas.microsoft.com/office/powerpoint/2010/main" val="3548601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040641B-F105-4365-BA68-1E9B196324E4}"/>
              </a:ext>
            </a:extLst>
          </p:cNvPr>
          <p:cNvPicPr>
            <a:picLocks noChangeAspect="1"/>
          </p:cNvPicPr>
          <p:nvPr/>
        </p:nvPicPr>
        <p:blipFill>
          <a:blip r:embed="rId2"/>
          <a:stretch>
            <a:fillRect/>
          </a:stretch>
        </p:blipFill>
        <p:spPr>
          <a:xfrm>
            <a:off x="7580289" y="4119514"/>
            <a:ext cx="922260" cy="885483"/>
          </a:xfrm>
          <a:prstGeom prst="rect">
            <a:avLst/>
          </a:prstGeom>
        </p:spPr>
      </p:pic>
      <p:sp>
        <p:nvSpPr>
          <p:cNvPr id="43" name="Rectangle 42">
            <a:extLst>
              <a:ext uri="{FF2B5EF4-FFF2-40B4-BE49-F238E27FC236}">
                <a16:creationId xmlns:a16="http://schemas.microsoft.com/office/drawing/2014/main" id="{B80FC62C-F6F9-4994-8035-865AB5C5D2BC}"/>
              </a:ext>
            </a:extLst>
          </p:cNvPr>
          <p:cNvSpPr/>
          <p:nvPr/>
        </p:nvSpPr>
        <p:spPr>
          <a:xfrm>
            <a:off x="7512048" y="5004997"/>
            <a:ext cx="1240404" cy="507831"/>
          </a:xfrm>
          <a:prstGeom prst="rect">
            <a:avLst/>
          </a:prstGeom>
        </p:spPr>
        <p:txBody>
          <a:bodyPr wrap="non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44" name="Picture 2" descr="https://www.med.unc.edu/gi/faculty-physicians/ian-carroll-phd-2/@@images/97cc6ac6-5c70-49de-8f42-00f6924a66fc.jpeg">
            <a:extLst>
              <a:ext uri="{FF2B5EF4-FFF2-40B4-BE49-F238E27FC236}">
                <a16:creationId xmlns:a16="http://schemas.microsoft.com/office/drawing/2014/main" id="{CB5D60EB-09B1-4C4A-971F-E68773C22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057" y="1696977"/>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09A0472-7094-446B-91E1-3185639D3C72}"/>
              </a:ext>
            </a:extLst>
          </p:cNvPr>
          <p:cNvSpPr/>
          <p:nvPr/>
        </p:nvSpPr>
        <p:spPr>
          <a:xfrm>
            <a:off x="7598164" y="2836434"/>
            <a:ext cx="1290738" cy="507831"/>
          </a:xfrm>
          <a:prstGeom prst="rect">
            <a:avLst/>
          </a:prstGeom>
        </p:spPr>
        <p:txBody>
          <a:bodyPr wrap="none">
            <a:spAutoFit/>
          </a:bodyPr>
          <a:lstStyle/>
          <a:p>
            <a:r>
              <a:rPr lang="en-US" sz="1350" dirty="0"/>
              <a:t>   Ian Carroll</a:t>
            </a:r>
          </a:p>
          <a:p>
            <a:r>
              <a:rPr lang="en-US" sz="1350" dirty="0"/>
              <a:t>UNC Chapel Hill</a:t>
            </a:r>
          </a:p>
        </p:txBody>
      </p:sp>
      <p:sp>
        <p:nvSpPr>
          <p:cNvPr id="46" name="TextBox 45">
            <a:extLst>
              <a:ext uri="{FF2B5EF4-FFF2-40B4-BE49-F238E27FC236}">
                <a16:creationId xmlns:a16="http://schemas.microsoft.com/office/drawing/2014/main" id="{6E6BFE00-D5DE-4761-BA3E-AFE39D56EFEE}"/>
              </a:ext>
            </a:extLst>
          </p:cNvPr>
          <p:cNvSpPr txBox="1"/>
          <p:nvPr/>
        </p:nvSpPr>
        <p:spPr>
          <a:xfrm>
            <a:off x="2477101" y="955101"/>
            <a:ext cx="3820277"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What changes in a mouse transfer experiment?</a:t>
            </a:r>
          </a:p>
        </p:txBody>
      </p:sp>
      <p:sp>
        <p:nvSpPr>
          <p:cNvPr id="50" name="TextBox 49">
            <a:extLst>
              <a:ext uri="{FF2B5EF4-FFF2-40B4-BE49-F238E27FC236}">
                <a16:creationId xmlns:a16="http://schemas.microsoft.com/office/drawing/2014/main" id="{9D6F2553-8539-4C7E-962F-3A15DE418F29}"/>
              </a:ext>
            </a:extLst>
          </p:cNvPr>
          <p:cNvSpPr txBox="1"/>
          <p:nvPr/>
        </p:nvSpPr>
        <p:spPr>
          <a:xfrm>
            <a:off x="1150285" y="1277771"/>
            <a:ext cx="1784463" cy="415498"/>
          </a:xfrm>
          <a:prstGeom prst="rect">
            <a:avLst/>
          </a:prstGeom>
          <a:noFill/>
        </p:spPr>
        <p:txBody>
          <a:bodyPr wrap="none" rtlCol="0">
            <a:spAutoFit/>
          </a:bodyPr>
          <a:lstStyle/>
          <a:p>
            <a:r>
              <a:rPr lang="en-US" sz="2100" dirty="0">
                <a:solidFill>
                  <a:srgbClr val="FF0000"/>
                </a:solidFill>
                <a:latin typeface="Arial" panose="020B0604020202020204" pitchFamily="34" charset="0"/>
                <a:cs typeface="Arial" panose="020B0604020202020204" pitchFamily="34" charset="0"/>
              </a:rPr>
              <a:t>fecal to slurry</a:t>
            </a:r>
          </a:p>
        </p:txBody>
      </p:sp>
      <p:sp>
        <p:nvSpPr>
          <p:cNvPr id="3" name="Rectangle 2">
            <a:extLst>
              <a:ext uri="{FF2B5EF4-FFF2-40B4-BE49-F238E27FC236}">
                <a16:creationId xmlns:a16="http://schemas.microsoft.com/office/drawing/2014/main" id="{CDBBE621-8567-43B6-8F41-C02DE4E48FAA}"/>
              </a:ext>
            </a:extLst>
          </p:cNvPr>
          <p:cNvSpPr/>
          <p:nvPr/>
        </p:nvSpPr>
        <p:spPr>
          <a:xfrm>
            <a:off x="4540822" y="1277771"/>
            <a:ext cx="2023311" cy="415498"/>
          </a:xfrm>
          <a:prstGeom prst="rect">
            <a:avLst/>
          </a:prstGeom>
        </p:spPr>
        <p:txBody>
          <a:bodyPr wrap="none">
            <a:spAutoFit/>
          </a:bodyPr>
          <a:lstStyle/>
          <a:p>
            <a:r>
              <a:rPr lang="en-US" sz="2100" dirty="0">
                <a:solidFill>
                  <a:srgbClr val="FF0000"/>
                </a:solidFill>
                <a:latin typeface="Arial" panose="020B0604020202020204" pitchFamily="34" charset="0"/>
                <a:cs typeface="Arial" panose="020B0604020202020204" pitchFamily="34" charset="0"/>
              </a:rPr>
              <a:t>slurry to mouse</a:t>
            </a:r>
          </a:p>
        </p:txBody>
      </p:sp>
      <p:pic>
        <p:nvPicPr>
          <p:cNvPr id="4" name="Picture 3">
            <a:extLst>
              <a:ext uri="{FF2B5EF4-FFF2-40B4-BE49-F238E27FC236}">
                <a16:creationId xmlns:a16="http://schemas.microsoft.com/office/drawing/2014/main" id="{8BA213C9-8FB1-49B2-BECA-DF299F02E23A}"/>
              </a:ext>
            </a:extLst>
          </p:cNvPr>
          <p:cNvPicPr>
            <a:picLocks noChangeAspect="1"/>
          </p:cNvPicPr>
          <p:nvPr/>
        </p:nvPicPr>
        <p:blipFill>
          <a:blip r:embed="rId4"/>
          <a:stretch>
            <a:fillRect/>
          </a:stretch>
        </p:blipFill>
        <p:spPr>
          <a:xfrm>
            <a:off x="682929" y="1614373"/>
            <a:ext cx="2850356" cy="1421606"/>
          </a:xfrm>
          <a:prstGeom prst="rect">
            <a:avLst/>
          </a:prstGeom>
        </p:spPr>
      </p:pic>
      <p:pic>
        <p:nvPicPr>
          <p:cNvPr id="5" name="Picture 4">
            <a:extLst>
              <a:ext uri="{FF2B5EF4-FFF2-40B4-BE49-F238E27FC236}">
                <a16:creationId xmlns:a16="http://schemas.microsoft.com/office/drawing/2014/main" id="{283E6BFE-3ADB-48EC-870B-0EFE3F9EA832}"/>
              </a:ext>
            </a:extLst>
          </p:cNvPr>
          <p:cNvPicPr>
            <a:picLocks noChangeAspect="1"/>
          </p:cNvPicPr>
          <p:nvPr/>
        </p:nvPicPr>
        <p:blipFill>
          <a:blip r:embed="rId5"/>
          <a:stretch>
            <a:fillRect/>
          </a:stretch>
        </p:blipFill>
        <p:spPr>
          <a:xfrm>
            <a:off x="4071552" y="1614391"/>
            <a:ext cx="2800350" cy="1421606"/>
          </a:xfrm>
          <a:prstGeom prst="rect">
            <a:avLst/>
          </a:prstGeom>
        </p:spPr>
      </p:pic>
      <p:sp>
        <p:nvSpPr>
          <p:cNvPr id="6" name="Rectangle 5">
            <a:extLst>
              <a:ext uri="{FF2B5EF4-FFF2-40B4-BE49-F238E27FC236}">
                <a16:creationId xmlns:a16="http://schemas.microsoft.com/office/drawing/2014/main" id="{A5916E7F-E677-4563-8758-F71F08426CBD}"/>
              </a:ext>
            </a:extLst>
          </p:cNvPr>
          <p:cNvSpPr/>
          <p:nvPr/>
        </p:nvSpPr>
        <p:spPr>
          <a:xfrm>
            <a:off x="641451" y="1946560"/>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D9A01658-6B89-4766-8053-E94CBAB894C6}"/>
              </a:ext>
            </a:extLst>
          </p:cNvPr>
          <p:cNvSpPr txBox="1"/>
          <p:nvPr/>
        </p:nvSpPr>
        <p:spPr>
          <a:xfrm>
            <a:off x="50167" y="1915655"/>
            <a:ext cx="14542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Shared 89%</a:t>
            </a:r>
          </a:p>
        </p:txBody>
      </p:sp>
      <p:sp>
        <p:nvSpPr>
          <p:cNvPr id="16" name="Rectangle 15">
            <a:extLst>
              <a:ext uri="{FF2B5EF4-FFF2-40B4-BE49-F238E27FC236}">
                <a16:creationId xmlns:a16="http://schemas.microsoft.com/office/drawing/2014/main" id="{2104EEC0-4F8D-492F-8C22-17AB77DA0B0E}"/>
              </a:ext>
            </a:extLst>
          </p:cNvPr>
          <p:cNvSpPr/>
          <p:nvPr/>
        </p:nvSpPr>
        <p:spPr>
          <a:xfrm>
            <a:off x="3940651" y="2072483"/>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a:extLst>
              <a:ext uri="{FF2B5EF4-FFF2-40B4-BE49-F238E27FC236}">
                <a16:creationId xmlns:a16="http://schemas.microsoft.com/office/drawing/2014/main" id="{84B977A3-6096-4D37-88F7-DE4E7B1AADFE}"/>
              </a:ext>
            </a:extLst>
          </p:cNvPr>
          <p:cNvSpPr txBox="1"/>
          <p:nvPr/>
        </p:nvSpPr>
        <p:spPr>
          <a:xfrm>
            <a:off x="3442361" y="1913718"/>
            <a:ext cx="14542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Shared 95%</a:t>
            </a:r>
          </a:p>
        </p:txBody>
      </p:sp>
      <p:sp>
        <p:nvSpPr>
          <p:cNvPr id="15" name="Rectangle 14">
            <a:extLst>
              <a:ext uri="{FF2B5EF4-FFF2-40B4-BE49-F238E27FC236}">
                <a16:creationId xmlns:a16="http://schemas.microsoft.com/office/drawing/2014/main" id="{3D73E237-6926-4682-9FFD-0A41BE769439}"/>
              </a:ext>
            </a:extLst>
          </p:cNvPr>
          <p:cNvSpPr/>
          <p:nvPr/>
        </p:nvSpPr>
        <p:spPr>
          <a:xfrm>
            <a:off x="334217" y="6320135"/>
            <a:ext cx="7397840" cy="461665"/>
          </a:xfrm>
          <a:prstGeom prst="rect">
            <a:avLst/>
          </a:prstGeom>
        </p:spPr>
        <p:txBody>
          <a:bodyPr wrap="square">
            <a:spAutoFit/>
          </a:bodyPr>
          <a:lstStyle/>
          <a:p>
            <a:r>
              <a:rPr lang="en-US" sz="1200" dirty="0"/>
              <a:t>Sequence variant analysis reveals poor correlations in microbial taxonomic abundance between humans and mice after gnotobiotic transfer.  </a:t>
            </a:r>
            <a:r>
              <a:rPr lang="en-US" sz="1200" dirty="0" err="1"/>
              <a:t>Fouladi</a:t>
            </a:r>
            <a:r>
              <a:rPr lang="en-US" sz="1200" dirty="0"/>
              <a:t> et. al, ISME-J, 2020</a:t>
            </a:r>
          </a:p>
        </p:txBody>
      </p:sp>
    </p:spTree>
    <p:extLst>
      <p:ext uri="{BB962C8B-B14F-4D97-AF65-F5344CB8AC3E}">
        <p14:creationId xmlns:p14="http://schemas.microsoft.com/office/powerpoint/2010/main" val="447612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040641B-F105-4365-BA68-1E9B196324E4}"/>
              </a:ext>
            </a:extLst>
          </p:cNvPr>
          <p:cNvPicPr>
            <a:picLocks noChangeAspect="1"/>
          </p:cNvPicPr>
          <p:nvPr/>
        </p:nvPicPr>
        <p:blipFill>
          <a:blip r:embed="rId2"/>
          <a:stretch>
            <a:fillRect/>
          </a:stretch>
        </p:blipFill>
        <p:spPr>
          <a:xfrm>
            <a:off x="7580289" y="4119514"/>
            <a:ext cx="922260" cy="885483"/>
          </a:xfrm>
          <a:prstGeom prst="rect">
            <a:avLst/>
          </a:prstGeom>
        </p:spPr>
      </p:pic>
      <p:sp>
        <p:nvSpPr>
          <p:cNvPr id="43" name="Rectangle 42">
            <a:extLst>
              <a:ext uri="{FF2B5EF4-FFF2-40B4-BE49-F238E27FC236}">
                <a16:creationId xmlns:a16="http://schemas.microsoft.com/office/drawing/2014/main" id="{B80FC62C-F6F9-4994-8035-865AB5C5D2BC}"/>
              </a:ext>
            </a:extLst>
          </p:cNvPr>
          <p:cNvSpPr/>
          <p:nvPr/>
        </p:nvSpPr>
        <p:spPr>
          <a:xfrm>
            <a:off x="7512048" y="5004997"/>
            <a:ext cx="1240404" cy="507831"/>
          </a:xfrm>
          <a:prstGeom prst="rect">
            <a:avLst/>
          </a:prstGeom>
        </p:spPr>
        <p:txBody>
          <a:bodyPr wrap="non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44" name="Picture 2" descr="https://www.med.unc.edu/gi/faculty-physicians/ian-carroll-phd-2/@@images/97cc6ac6-5c70-49de-8f42-00f6924a66fc.jpeg">
            <a:extLst>
              <a:ext uri="{FF2B5EF4-FFF2-40B4-BE49-F238E27FC236}">
                <a16:creationId xmlns:a16="http://schemas.microsoft.com/office/drawing/2014/main" id="{CB5D60EB-09B1-4C4A-971F-E68773C22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057" y="1696977"/>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09A0472-7094-446B-91E1-3185639D3C72}"/>
              </a:ext>
            </a:extLst>
          </p:cNvPr>
          <p:cNvSpPr/>
          <p:nvPr/>
        </p:nvSpPr>
        <p:spPr>
          <a:xfrm>
            <a:off x="7598164" y="2836434"/>
            <a:ext cx="1290738" cy="507831"/>
          </a:xfrm>
          <a:prstGeom prst="rect">
            <a:avLst/>
          </a:prstGeom>
        </p:spPr>
        <p:txBody>
          <a:bodyPr wrap="none">
            <a:spAutoFit/>
          </a:bodyPr>
          <a:lstStyle/>
          <a:p>
            <a:r>
              <a:rPr lang="en-US" sz="1350" dirty="0"/>
              <a:t>   Ian Carroll</a:t>
            </a:r>
          </a:p>
          <a:p>
            <a:r>
              <a:rPr lang="en-US" sz="1350" dirty="0"/>
              <a:t>UNC Chapel Hill</a:t>
            </a:r>
          </a:p>
        </p:txBody>
      </p:sp>
      <p:sp>
        <p:nvSpPr>
          <p:cNvPr id="46" name="TextBox 45">
            <a:extLst>
              <a:ext uri="{FF2B5EF4-FFF2-40B4-BE49-F238E27FC236}">
                <a16:creationId xmlns:a16="http://schemas.microsoft.com/office/drawing/2014/main" id="{6E6BFE00-D5DE-4761-BA3E-AFE39D56EFEE}"/>
              </a:ext>
            </a:extLst>
          </p:cNvPr>
          <p:cNvSpPr txBox="1"/>
          <p:nvPr/>
        </p:nvSpPr>
        <p:spPr>
          <a:xfrm>
            <a:off x="2477101" y="955101"/>
            <a:ext cx="3820277"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What changes in a mouse transfer experiment?</a:t>
            </a:r>
          </a:p>
        </p:txBody>
      </p:sp>
      <p:pic>
        <p:nvPicPr>
          <p:cNvPr id="49" name="Picture 48">
            <a:extLst>
              <a:ext uri="{FF2B5EF4-FFF2-40B4-BE49-F238E27FC236}">
                <a16:creationId xmlns:a16="http://schemas.microsoft.com/office/drawing/2014/main" id="{8E923FA0-92BC-48A7-9746-181F6E07FFC1}"/>
              </a:ext>
            </a:extLst>
          </p:cNvPr>
          <p:cNvPicPr>
            <a:picLocks noChangeAspect="1"/>
          </p:cNvPicPr>
          <p:nvPr/>
        </p:nvPicPr>
        <p:blipFill>
          <a:blip r:embed="rId4"/>
          <a:stretch>
            <a:fillRect/>
          </a:stretch>
        </p:blipFill>
        <p:spPr>
          <a:xfrm>
            <a:off x="402106" y="3162043"/>
            <a:ext cx="2899483" cy="2705622"/>
          </a:xfrm>
          <a:prstGeom prst="rect">
            <a:avLst/>
          </a:prstGeom>
        </p:spPr>
      </p:pic>
      <p:sp>
        <p:nvSpPr>
          <p:cNvPr id="50" name="TextBox 49">
            <a:extLst>
              <a:ext uri="{FF2B5EF4-FFF2-40B4-BE49-F238E27FC236}">
                <a16:creationId xmlns:a16="http://schemas.microsoft.com/office/drawing/2014/main" id="{9D6F2553-8539-4C7E-962F-3A15DE418F29}"/>
              </a:ext>
            </a:extLst>
          </p:cNvPr>
          <p:cNvSpPr txBox="1"/>
          <p:nvPr/>
        </p:nvSpPr>
        <p:spPr>
          <a:xfrm>
            <a:off x="1150285" y="1277771"/>
            <a:ext cx="1784463" cy="415498"/>
          </a:xfrm>
          <a:prstGeom prst="rect">
            <a:avLst/>
          </a:prstGeom>
          <a:noFill/>
        </p:spPr>
        <p:txBody>
          <a:bodyPr wrap="none" rtlCol="0">
            <a:spAutoFit/>
          </a:bodyPr>
          <a:lstStyle/>
          <a:p>
            <a:r>
              <a:rPr lang="en-US" sz="2100" dirty="0">
                <a:solidFill>
                  <a:srgbClr val="FF0000"/>
                </a:solidFill>
                <a:latin typeface="Arial" panose="020B0604020202020204" pitchFamily="34" charset="0"/>
                <a:cs typeface="Arial" panose="020B0604020202020204" pitchFamily="34" charset="0"/>
              </a:rPr>
              <a:t>fecal to slurry</a:t>
            </a:r>
          </a:p>
        </p:txBody>
      </p:sp>
      <p:pic>
        <p:nvPicPr>
          <p:cNvPr id="51" name="Picture 50">
            <a:extLst>
              <a:ext uri="{FF2B5EF4-FFF2-40B4-BE49-F238E27FC236}">
                <a16:creationId xmlns:a16="http://schemas.microsoft.com/office/drawing/2014/main" id="{3C2478E4-E749-4D6D-9C41-DB3443BB7FE4}"/>
              </a:ext>
            </a:extLst>
          </p:cNvPr>
          <p:cNvPicPr>
            <a:picLocks noChangeAspect="1"/>
          </p:cNvPicPr>
          <p:nvPr/>
        </p:nvPicPr>
        <p:blipFill>
          <a:blip r:embed="rId5"/>
          <a:stretch>
            <a:fillRect/>
          </a:stretch>
        </p:blipFill>
        <p:spPr>
          <a:xfrm>
            <a:off x="3783911" y="3049951"/>
            <a:ext cx="3026340" cy="2817714"/>
          </a:xfrm>
          <a:prstGeom prst="rect">
            <a:avLst/>
          </a:prstGeom>
        </p:spPr>
      </p:pic>
      <p:sp>
        <p:nvSpPr>
          <p:cNvPr id="3" name="Rectangle 2">
            <a:extLst>
              <a:ext uri="{FF2B5EF4-FFF2-40B4-BE49-F238E27FC236}">
                <a16:creationId xmlns:a16="http://schemas.microsoft.com/office/drawing/2014/main" id="{CDBBE621-8567-43B6-8F41-C02DE4E48FAA}"/>
              </a:ext>
            </a:extLst>
          </p:cNvPr>
          <p:cNvSpPr/>
          <p:nvPr/>
        </p:nvSpPr>
        <p:spPr>
          <a:xfrm>
            <a:off x="4540822" y="1277771"/>
            <a:ext cx="2023311" cy="415498"/>
          </a:xfrm>
          <a:prstGeom prst="rect">
            <a:avLst/>
          </a:prstGeom>
        </p:spPr>
        <p:txBody>
          <a:bodyPr wrap="none">
            <a:spAutoFit/>
          </a:bodyPr>
          <a:lstStyle/>
          <a:p>
            <a:r>
              <a:rPr lang="en-US" sz="2100" dirty="0">
                <a:solidFill>
                  <a:srgbClr val="FF0000"/>
                </a:solidFill>
                <a:latin typeface="Arial" panose="020B0604020202020204" pitchFamily="34" charset="0"/>
                <a:cs typeface="Arial" panose="020B0604020202020204" pitchFamily="34" charset="0"/>
              </a:rPr>
              <a:t>slurry to mouse</a:t>
            </a:r>
          </a:p>
        </p:txBody>
      </p:sp>
      <p:pic>
        <p:nvPicPr>
          <p:cNvPr id="4" name="Picture 3">
            <a:extLst>
              <a:ext uri="{FF2B5EF4-FFF2-40B4-BE49-F238E27FC236}">
                <a16:creationId xmlns:a16="http://schemas.microsoft.com/office/drawing/2014/main" id="{8BA213C9-8FB1-49B2-BECA-DF299F02E23A}"/>
              </a:ext>
            </a:extLst>
          </p:cNvPr>
          <p:cNvPicPr>
            <a:picLocks noChangeAspect="1"/>
          </p:cNvPicPr>
          <p:nvPr/>
        </p:nvPicPr>
        <p:blipFill>
          <a:blip r:embed="rId6"/>
          <a:stretch>
            <a:fillRect/>
          </a:stretch>
        </p:blipFill>
        <p:spPr>
          <a:xfrm>
            <a:off x="682929" y="1614373"/>
            <a:ext cx="2850356" cy="1421606"/>
          </a:xfrm>
          <a:prstGeom prst="rect">
            <a:avLst/>
          </a:prstGeom>
        </p:spPr>
      </p:pic>
      <p:pic>
        <p:nvPicPr>
          <p:cNvPr id="5" name="Picture 4">
            <a:extLst>
              <a:ext uri="{FF2B5EF4-FFF2-40B4-BE49-F238E27FC236}">
                <a16:creationId xmlns:a16="http://schemas.microsoft.com/office/drawing/2014/main" id="{283E6BFE-3ADB-48EC-870B-0EFE3F9EA832}"/>
              </a:ext>
            </a:extLst>
          </p:cNvPr>
          <p:cNvPicPr>
            <a:picLocks noChangeAspect="1"/>
          </p:cNvPicPr>
          <p:nvPr/>
        </p:nvPicPr>
        <p:blipFill>
          <a:blip r:embed="rId7"/>
          <a:stretch>
            <a:fillRect/>
          </a:stretch>
        </p:blipFill>
        <p:spPr>
          <a:xfrm>
            <a:off x="4071552" y="1614391"/>
            <a:ext cx="2800350" cy="1421606"/>
          </a:xfrm>
          <a:prstGeom prst="rect">
            <a:avLst/>
          </a:prstGeom>
        </p:spPr>
      </p:pic>
      <p:sp>
        <p:nvSpPr>
          <p:cNvPr id="6" name="Rectangle 5">
            <a:extLst>
              <a:ext uri="{FF2B5EF4-FFF2-40B4-BE49-F238E27FC236}">
                <a16:creationId xmlns:a16="http://schemas.microsoft.com/office/drawing/2014/main" id="{A5916E7F-E677-4563-8758-F71F08426CBD}"/>
              </a:ext>
            </a:extLst>
          </p:cNvPr>
          <p:cNvSpPr/>
          <p:nvPr/>
        </p:nvSpPr>
        <p:spPr>
          <a:xfrm>
            <a:off x="641451" y="1946560"/>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D9A01658-6B89-4766-8053-E94CBAB894C6}"/>
              </a:ext>
            </a:extLst>
          </p:cNvPr>
          <p:cNvSpPr txBox="1"/>
          <p:nvPr/>
        </p:nvSpPr>
        <p:spPr>
          <a:xfrm>
            <a:off x="50167" y="1915655"/>
            <a:ext cx="14542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Shared 89%</a:t>
            </a:r>
          </a:p>
        </p:txBody>
      </p:sp>
      <p:sp>
        <p:nvSpPr>
          <p:cNvPr id="16" name="Rectangle 15">
            <a:extLst>
              <a:ext uri="{FF2B5EF4-FFF2-40B4-BE49-F238E27FC236}">
                <a16:creationId xmlns:a16="http://schemas.microsoft.com/office/drawing/2014/main" id="{2104EEC0-4F8D-492F-8C22-17AB77DA0B0E}"/>
              </a:ext>
            </a:extLst>
          </p:cNvPr>
          <p:cNvSpPr/>
          <p:nvPr/>
        </p:nvSpPr>
        <p:spPr>
          <a:xfrm>
            <a:off x="3940651" y="2072483"/>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a:extLst>
              <a:ext uri="{FF2B5EF4-FFF2-40B4-BE49-F238E27FC236}">
                <a16:creationId xmlns:a16="http://schemas.microsoft.com/office/drawing/2014/main" id="{84B977A3-6096-4D37-88F7-DE4E7B1AADFE}"/>
              </a:ext>
            </a:extLst>
          </p:cNvPr>
          <p:cNvSpPr txBox="1"/>
          <p:nvPr/>
        </p:nvSpPr>
        <p:spPr>
          <a:xfrm>
            <a:off x="3442361" y="1913718"/>
            <a:ext cx="14542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Shared 95%</a:t>
            </a:r>
          </a:p>
        </p:txBody>
      </p:sp>
      <p:sp>
        <p:nvSpPr>
          <p:cNvPr id="18" name="Rectangle 17">
            <a:extLst>
              <a:ext uri="{FF2B5EF4-FFF2-40B4-BE49-F238E27FC236}">
                <a16:creationId xmlns:a16="http://schemas.microsoft.com/office/drawing/2014/main" id="{0201D823-A3F5-4278-8072-707776C3F344}"/>
              </a:ext>
            </a:extLst>
          </p:cNvPr>
          <p:cNvSpPr/>
          <p:nvPr/>
        </p:nvSpPr>
        <p:spPr>
          <a:xfrm>
            <a:off x="334217" y="6320135"/>
            <a:ext cx="7397840" cy="461665"/>
          </a:xfrm>
          <a:prstGeom prst="rect">
            <a:avLst/>
          </a:prstGeom>
        </p:spPr>
        <p:txBody>
          <a:bodyPr wrap="square">
            <a:spAutoFit/>
          </a:bodyPr>
          <a:lstStyle/>
          <a:p>
            <a:r>
              <a:rPr lang="en-US" sz="1200" dirty="0"/>
              <a:t>Sequence variant analysis reveals poor correlations in microbial taxonomic abundance between humans and mice after gnotobiotic transfer.  </a:t>
            </a:r>
            <a:r>
              <a:rPr lang="en-US" sz="1200" dirty="0" err="1"/>
              <a:t>Fouladi</a:t>
            </a:r>
            <a:r>
              <a:rPr lang="en-US" sz="1200" dirty="0"/>
              <a:t> et. al, ISME-J, 2020</a:t>
            </a:r>
          </a:p>
        </p:txBody>
      </p:sp>
    </p:spTree>
    <p:extLst>
      <p:ext uri="{BB962C8B-B14F-4D97-AF65-F5344CB8AC3E}">
        <p14:creationId xmlns:p14="http://schemas.microsoft.com/office/powerpoint/2010/main" val="178755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30D54-64E0-48D3-A96E-2B89301041A9}"/>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pic>
        <p:nvPicPr>
          <p:cNvPr id="3" name="Picture 2" descr="Image result for roshonda jones">
            <a:extLst>
              <a:ext uri="{FF2B5EF4-FFF2-40B4-BE49-F238E27FC236}">
                <a16:creationId xmlns:a16="http://schemas.microsoft.com/office/drawing/2014/main" id="{3CEE590D-4EB5-4F12-BE0E-778D2EA0F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C0141-897C-47F8-A6A4-E8F7F24BF34A}"/>
              </a:ext>
            </a:extLst>
          </p:cNvPr>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5" name="Picture 4" descr="Keku">
            <a:extLst>
              <a:ext uri="{FF2B5EF4-FFF2-40B4-BE49-F238E27FC236}">
                <a16:creationId xmlns:a16="http://schemas.microsoft.com/office/drawing/2014/main" id="{BC4DA452-0507-4BDF-824D-464E445C9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7EA5F0-FE62-4008-BA1C-8DA8EF7F9B9A}"/>
              </a:ext>
            </a:extLst>
          </p:cNvPr>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
        <p:nvSpPr>
          <p:cNvPr id="7" name="TextBox 6">
            <a:extLst>
              <a:ext uri="{FF2B5EF4-FFF2-40B4-BE49-F238E27FC236}">
                <a16:creationId xmlns:a16="http://schemas.microsoft.com/office/drawing/2014/main" id="{464376F2-2421-4BC7-9468-7221DB7C3C6D}"/>
              </a:ext>
            </a:extLst>
          </p:cNvPr>
          <p:cNvSpPr txBox="1"/>
          <p:nvPr/>
        </p:nvSpPr>
        <p:spPr>
          <a:xfrm>
            <a:off x="328809" y="2308702"/>
            <a:ext cx="4204997"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Biopsies from 226 case and 309 control obtained via</a:t>
            </a:r>
          </a:p>
          <a:p>
            <a:r>
              <a:rPr lang="en-US" sz="1350" dirty="0">
                <a:latin typeface="Arial" panose="020B0604020202020204" pitchFamily="34" charset="0"/>
                <a:cs typeface="Arial" panose="020B0604020202020204" pitchFamily="34" charset="0"/>
              </a:rPr>
              <a:t>colonoscopy </a:t>
            </a:r>
          </a:p>
        </p:txBody>
      </p:sp>
      <p:pic>
        <p:nvPicPr>
          <p:cNvPr id="1030" name="Picture 6" descr="Related image">
            <a:extLst>
              <a:ext uri="{FF2B5EF4-FFF2-40B4-BE49-F238E27FC236}">
                <a16:creationId xmlns:a16="http://schemas.microsoft.com/office/drawing/2014/main" id="{D8890627-632E-42B9-9D98-6AA16F530C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20" y="926622"/>
            <a:ext cx="1267379" cy="12673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A3BDC6C-F33A-4068-95EA-A08227827A95}"/>
              </a:ext>
            </a:extLst>
          </p:cNvPr>
          <p:cNvSpPr/>
          <p:nvPr/>
        </p:nvSpPr>
        <p:spPr>
          <a:xfrm>
            <a:off x="280269" y="5431939"/>
            <a:ext cx="7921147" cy="253916"/>
          </a:xfrm>
          <a:prstGeom prst="rect">
            <a:avLst/>
          </a:prstGeom>
        </p:spPr>
        <p:txBody>
          <a:bodyPr wrap="square">
            <a:spAutoFit/>
          </a:bodyPr>
          <a:lstStyle/>
          <a:p>
            <a:r>
              <a:rPr lang="en-US" sz="1050" dirty="0"/>
              <a:t>Image: https://www.merckmanuals.com/-/media/manual/professional/images/diverticulosis_high.jpg?la=en&amp;thn=0&amp;mw=350</a:t>
            </a:r>
          </a:p>
        </p:txBody>
      </p:sp>
      <p:cxnSp>
        <p:nvCxnSpPr>
          <p:cNvPr id="13" name="Straight Arrow Connector 12">
            <a:extLst>
              <a:ext uri="{FF2B5EF4-FFF2-40B4-BE49-F238E27FC236}">
                <a16:creationId xmlns:a16="http://schemas.microsoft.com/office/drawing/2014/main" id="{EED09EDB-6E46-4B8C-B326-7F28AB97F013}"/>
              </a:ext>
            </a:extLst>
          </p:cNvPr>
          <p:cNvCxnSpPr/>
          <p:nvPr/>
        </p:nvCxnSpPr>
        <p:spPr>
          <a:xfrm>
            <a:off x="2062097" y="2675090"/>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9F718D-A63D-4D92-809F-B2805F235E9C}"/>
              </a:ext>
            </a:extLst>
          </p:cNvPr>
          <p:cNvSpPr txBox="1"/>
          <p:nvPr/>
        </p:nvSpPr>
        <p:spPr>
          <a:xfrm>
            <a:off x="248956" y="3168303"/>
            <a:ext cx="4859151"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Microbial DNA extracted – PCR targeting the 16S rRNA gene</a:t>
            </a:r>
          </a:p>
        </p:txBody>
      </p:sp>
    </p:spTree>
    <p:extLst>
      <p:ext uri="{BB962C8B-B14F-4D97-AF65-F5344CB8AC3E}">
        <p14:creationId xmlns:p14="http://schemas.microsoft.com/office/powerpoint/2010/main" val="2250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040641B-F105-4365-BA68-1E9B196324E4}"/>
              </a:ext>
            </a:extLst>
          </p:cNvPr>
          <p:cNvPicPr>
            <a:picLocks noChangeAspect="1"/>
          </p:cNvPicPr>
          <p:nvPr/>
        </p:nvPicPr>
        <p:blipFill>
          <a:blip r:embed="rId2"/>
          <a:stretch>
            <a:fillRect/>
          </a:stretch>
        </p:blipFill>
        <p:spPr>
          <a:xfrm>
            <a:off x="7580289" y="4119514"/>
            <a:ext cx="922260" cy="885483"/>
          </a:xfrm>
          <a:prstGeom prst="rect">
            <a:avLst/>
          </a:prstGeom>
        </p:spPr>
      </p:pic>
      <p:sp>
        <p:nvSpPr>
          <p:cNvPr id="43" name="Rectangle 42">
            <a:extLst>
              <a:ext uri="{FF2B5EF4-FFF2-40B4-BE49-F238E27FC236}">
                <a16:creationId xmlns:a16="http://schemas.microsoft.com/office/drawing/2014/main" id="{B80FC62C-F6F9-4994-8035-865AB5C5D2BC}"/>
              </a:ext>
            </a:extLst>
          </p:cNvPr>
          <p:cNvSpPr/>
          <p:nvPr/>
        </p:nvSpPr>
        <p:spPr>
          <a:xfrm>
            <a:off x="7512048" y="5004997"/>
            <a:ext cx="1240404" cy="507831"/>
          </a:xfrm>
          <a:prstGeom prst="rect">
            <a:avLst/>
          </a:prstGeom>
        </p:spPr>
        <p:txBody>
          <a:bodyPr wrap="none">
            <a:spAutoFit/>
          </a:bodyPr>
          <a:lstStyle/>
          <a:p>
            <a:r>
              <a:rPr lang="en-US" sz="1350" dirty="0"/>
              <a:t> </a:t>
            </a:r>
            <a:r>
              <a:rPr lang="en-US" sz="1350" dirty="0" err="1"/>
              <a:t>Farnaz</a:t>
            </a:r>
            <a:r>
              <a:rPr lang="en-US" sz="1350" dirty="0"/>
              <a:t> </a:t>
            </a:r>
            <a:r>
              <a:rPr lang="en-US" sz="1350" dirty="0" err="1"/>
              <a:t>Fouladi</a:t>
            </a:r>
            <a:endParaRPr lang="en-US" sz="1350" dirty="0"/>
          </a:p>
          <a:p>
            <a:r>
              <a:rPr lang="en-US" sz="1350" dirty="0"/>
              <a:t>UNC Charlotte </a:t>
            </a:r>
          </a:p>
        </p:txBody>
      </p:sp>
      <p:pic>
        <p:nvPicPr>
          <p:cNvPr id="44" name="Picture 2" descr="https://www.med.unc.edu/gi/faculty-physicians/ian-carroll-phd-2/@@images/97cc6ac6-5c70-49de-8f42-00f6924a66fc.jpeg">
            <a:extLst>
              <a:ext uri="{FF2B5EF4-FFF2-40B4-BE49-F238E27FC236}">
                <a16:creationId xmlns:a16="http://schemas.microsoft.com/office/drawing/2014/main" id="{CB5D60EB-09B1-4C4A-971F-E68773C22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057" y="1696977"/>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09A0472-7094-446B-91E1-3185639D3C72}"/>
              </a:ext>
            </a:extLst>
          </p:cNvPr>
          <p:cNvSpPr/>
          <p:nvPr/>
        </p:nvSpPr>
        <p:spPr>
          <a:xfrm>
            <a:off x="7598164" y="2836434"/>
            <a:ext cx="1290738" cy="507831"/>
          </a:xfrm>
          <a:prstGeom prst="rect">
            <a:avLst/>
          </a:prstGeom>
        </p:spPr>
        <p:txBody>
          <a:bodyPr wrap="none">
            <a:spAutoFit/>
          </a:bodyPr>
          <a:lstStyle/>
          <a:p>
            <a:r>
              <a:rPr lang="en-US" sz="1350" dirty="0"/>
              <a:t>   Ian Carroll</a:t>
            </a:r>
          </a:p>
          <a:p>
            <a:r>
              <a:rPr lang="en-US" sz="1350" dirty="0"/>
              <a:t>UNC Chapel Hill</a:t>
            </a:r>
          </a:p>
        </p:txBody>
      </p:sp>
      <p:sp>
        <p:nvSpPr>
          <p:cNvPr id="46" name="TextBox 45">
            <a:extLst>
              <a:ext uri="{FF2B5EF4-FFF2-40B4-BE49-F238E27FC236}">
                <a16:creationId xmlns:a16="http://schemas.microsoft.com/office/drawing/2014/main" id="{6E6BFE00-D5DE-4761-BA3E-AFE39D56EFEE}"/>
              </a:ext>
            </a:extLst>
          </p:cNvPr>
          <p:cNvSpPr txBox="1"/>
          <p:nvPr/>
        </p:nvSpPr>
        <p:spPr>
          <a:xfrm>
            <a:off x="1484762" y="925263"/>
            <a:ext cx="58591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Transfer efficiency varies by different taxa</a:t>
            </a:r>
          </a:p>
        </p:txBody>
      </p:sp>
      <p:sp>
        <p:nvSpPr>
          <p:cNvPr id="6" name="Rectangle 5">
            <a:extLst>
              <a:ext uri="{FF2B5EF4-FFF2-40B4-BE49-F238E27FC236}">
                <a16:creationId xmlns:a16="http://schemas.microsoft.com/office/drawing/2014/main" id="{A5916E7F-E677-4563-8758-F71F08426CBD}"/>
              </a:ext>
            </a:extLst>
          </p:cNvPr>
          <p:cNvSpPr/>
          <p:nvPr/>
        </p:nvSpPr>
        <p:spPr>
          <a:xfrm>
            <a:off x="641451" y="1946560"/>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2104EEC0-4F8D-492F-8C22-17AB77DA0B0E}"/>
              </a:ext>
            </a:extLst>
          </p:cNvPr>
          <p:cNvSpPr/>
          <p:nvPr/>
        </p:nvSpPr>
        <p:spPr>
          <a:xfrm>
            <a:off x="3940651" y="2072483"/>
            <a:ext cx="819198" cy="215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2" name="Picture 1">
            <a:extLst>
              <a:ext uri="{FF2B5EF4-FFF2-40B4-BE49-F238E27FC236}">
                <a16:creationId xmlns:a16="http://schemas.microsoft.com/office/drawing/2014/main" id="{EB2F396B-FCA4-4658-8470-16F25149B1B9}"/>
              </a:ext>
            </a:extLst>
          </p:cNvPr>
          <p:cNvPicPr>
            <a:picLocks noChangeAspect="1"/>
          </p:cNvPicPr>
          <p:nvPr/>
        </p:nvPicPr>
        <p:blipFill>
          <a:blip r:embed="rId4"/>
          <a:stretch>
            <a:fillRect/>
          </a:stretch>
        </p:blipFill>
        <p:spPr>
          <a:xfrm>
            <a:off x="1890697" y="1696977"/>
            <a:ext cx="4279148" cy="4090640"/>
          </a:xfrm>
          <a:prstGeom prst="rect">
            <a:avLst/>
          </a:prstGeom>
        </p:spPr>
      </p:pic>
      <p:sp>
        <p:nvSpPr>
          <p:cNvPr id="8" name="TextBox 7">
            <a:extLst>
              <a:ext uri="{FF2B5EF4-FFF2-40B4-BE49-F238E27FC236}">
                <a16:creationId xmlns:a16="http://schemas.microsoft.com/office/drawing/2014/main" id="{832EA7DC-998D-4067-BBA3-3E502E0FBF6D}"/>
              </a:ext>
            </a:extLst>
          </p:cNvPr>
          <p:cNvSpPr txBox="1"/>
          <p:nvPr/>
        </p:nvSpPr>
        <p:spPr>
          <a:xfrm>
            <a:off x="1138513" y="2734908"/>
            <a:ext cx="738664" cy="1118255"/>
          </a:xfrm>
          <a:prstGeom prst="rect">
            <a:avLst/>
          </a:prstGeom>
          <a:noFill/>
        </p:spPr>
        <p:txBody>
          <a:bodyPr vert="vert270" wrap="none" rtlCol="0">
            <a:spAutoFit/>
          </a:bodyPr>
          <a:lstStyle/>
          <a:p>
            <a:r>
              <a:rPr lang="en-US" sz="3600" dirty="0">
                <a:latin typeface="Arial" panose="020B0604020202020204" pitchFamily="34" charset="0"/>
                <a:cs typeface="Arial" panose="020B0604020202020204" pitchFamily="34" charset="0"/>
              </a:rPr>
              <a:t>RHO</a:t>
            </a:r>
          </a:p>
        </p:txBody>
      </p:sp>
      <p:pic>
        <p:nvPicPr>
          <p:cNvPr id="9" name="Picture 8">
            <a:extLst>
              <a:ext uri="{FF2B5EF4-FFF2-40B4-BE49-F238E27FC236}">
                <a16:creationId xmlns:a16="http://schemas.microsoft.com/office/drawing/2014/main" id="{C9FC6AAF-36E8-457D-BAAB-1763D4993EF4}"/>
              </a:ext>
            </a:extLst>
          </p:cNvPr>
          <p:cNvPicPr>
            <a:picLocks noChangeAspect="1"/>
          </p:cNvPicPr>
          <p:nvPr/>
        </p:nvPicPr>
        <p:blipFill>
          <a:blip r:embed="rId5"/>
          <a:stretch>
            <a:fillRect/>
          </a:stretch>
        </p:blipFill>
        <p:spPr>
          <a:xfrm>
            <a:off x="5817410" y="1469293"/>
            <a:ext cx="1435894" cy="1421606"/>
          </a:xfrm>
          <a:prstGeom prst="rect">
            <a:avLst/>
          </a:prstGeom>
        </p:spPr>
      </p:pic>
      <p:sp>
        <p:nvSpPr>
          <p:cNvPr id="12" name="Rectangle 11">
            <a:extLst>
              <a:ext uri="{FF2B5EF4-FFF2-40B4-BE49-F238E27FC236}">
                <a16:creationId xmlns:a16="http://schemas.microsoft.com/office/drawing/2014/main" id="{B504AF38-9A94-4330-85DE-D85D7A24C8D0}"/>
              </a:ext>
            </a:extLst>
          </p:cNvPr>
          <p:cNvSpPr/>
          <p:nvPr/>
        </p:nvSpPr>
        <p:spPr>
          <a:xfrm>
            <a:off x="334217" y="6320135"/>
            <a:ext cx="7397840" cy="461665"/>
          </a:xfrm>
          <a:prstGeom prst="rect">
            <a:avLst/>
          </a:prstGeom>
        </p:spPr>
        <p:txBody>
          <a:bodyPr wrap="square">
            <a:spAutoFit/>
          </a:bodyPr>
          <a:lstStyle/>
          <a:p>
            <a:r>
              <a:rPr lang="en-US" sz="1200" dirty="0"/>
              <a:t>Sequence variant analysis reveals poor correlations in microbial taxonomic abundance between humans and mice after gnotobiotic transfer.  </a:t>
            </a:r>
            <a:r>
              <a:rPr lang="en-US" sz="1200" dirty="0" err="1"/>
              <a:t>Fouladi</a:t>
            </a:r>
            <a:r>
              <a:rPr lang="en-US" sz="1200" dirty="0"/>
              <a:t> et. al, ISME-J, 2020</a:t>
            </a:r>
          </a:p>
        </p:txBody>
      </p:sp>
    </p:spTree>
    <p:extLst>
      <p:ext uri="{BB962C8B-B14F-4D97-AF65-F5344CB8AC3E}">
        <p14:creationId xmlns:p14="http://schemas.microsoft.com/office/powerpoint/2010/main" val="2435769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2D99E6-D8E3-604D-90CC-04F68AADA41E}"/>
              </a:ext>
            </a:extLst>
          </p:cNvPr>
          <p:cNvPicPr>
            <a:picLocks noChangeAspect="1"/>
          </p:cNvPicPr>
          <p:nvPr/>
        </p:nvPicPr>
        <p:blipFill>
          <a:blip r:embed="rId3"/>
          <a:stretch>
            <a:fillRect/>
          </a:stretch>
        </p:blipFill>
        <p:spPr>
          <a:xfrm>
            <a:off x="176320" y="1197332"/>
            <a:ext cx="7803644" cy="4390059"/>
          </a:xfrm>
          <a:prstGeom prst="rect">
            <a:avLst/>
          </a:prstGeom>
        </p:spPr>
      </p:pic>
      <p:sp>
        <p:nvSpPr>
          <p:cNvPr id="5" name="TextBox 4">
            <a:extLst>
              <a:ext uri="{FF2B5EF4-FFF2-40B4-BE49-F238E27FC236}">
                <a16:creationId xmlns:a16="http://schemas.microsoft.com/office/drawing/2014/main" id="{BFF2E1CA-72BA-4154-A51E-C916E34939B0}"/>
              </a:ext>
            </a:extLst>
          </p:cNvPr>
          <p:cNvSpPr txBox="1"/>
          <p:nvPr/>
        </p:nvSpPr>
        <p:spPr>
          <a:xfrm>
            <a:off x="279664" y="533400"/>
            <a:ext cx="4583371" cy="369332"/>
          </a:xfrm>
          <a:prstGeom prst="rect">
            <a:avLst/>
          </a:prstGeom>
          <a:noFill/>
        </p:spPr>
        <p:txBody>
          <a:bodyPr wrap="none" rtlCol="0">
            <a:spAutoFit/>
          </a:bodyPr>
          <a:lstStyle/>
          <a:p>
            <a:r>
              <a:rPr lang="en-US" dirty="0">
                <a:latin typeface="Arial" panose="020B0604020202020204" pitchFamily="34" charset="0"/>
              </a:rPr>
              <a:t>Towards every analysis as a </a:t>
            </a:r>
            <a:r>
              <a:rPr lang="en-US" dirty="0">
                <a:solidFill>
                  <a:srgbClr val="FF0000"/>
                </a:solidFill>
                <a:latin typeface="Arial" panose="020B0604020202020204" pitchFamily="34" charset="0"/>
              </a:rPr>
              <a:t>meta-analysis</a:t>
            </a:r>
          </a:p>
        </p:txBody>
      </p:sp>
      <p:sp>
        <p:nvSpPr>
          <p:cNvPr id="7" name="AutoShape 6" descr="Image result for michael sioda uncc"/>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8" name="Picture 7"/>
          <p:cNvPicPr>
            <a:picLocks noChangeAspect="1"/>
          </p:cNvPicPr>
          <p:nvPr/>
        </p:nvPicPr>
        <p:blipFill>
          <a:blip r:embed="rId4"/>
          <a:stretch>
            <a:fillRect/>
          </a:stretch>
        </p:blipFill>
        <p:spPr>
          <a:xfrm>
            <a:off x="3733800" y="5660668"/>
            <a:ext cx="1115990" cy="1115990"/>
          </a:xfrm>
          <a:prstGeom prst="rect">
            <a:avLst/>
          </a:prstGeom>
        </p:spPr>
      </p:pic>
      <p:sp>
        <p:nvSpPr>
          <p:cNvPr id="9" name="TextBox 8"/>
          <p:cNvSpPr txBox="1"/>
          <p:nvPr/>
        </p:nvSpPr>
        <p:spPr>
          <a:xfrm>
            <a:off x="4902232" y="5943600"/>
            <a:ext cx="1491114" cy="553998"/>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Michael </a:t>
            </a:r>
            <a:r>
              <a:rPr lang="en-US" sz="1500" dirty="0" err="1">
                <a:latin typeface="Arial" panose="020B0604020202020204" pitchFamily="34" charset="0"/>
                <a:cs typeface="Arial" panose="020B0604020202020204" pitchFamily="34" charset="0"/>
              </a:rPr>
              <a:t>Sioda</a:t>
            </a:r>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 UNC Charlotte</a:t>
            </a:r>
          </a:p>
        </p:txBody>
      </p:sp>
      <p:pic>
        <p:nvPicPr>
          <p:cNvPr id="1026" name="Picture 2" descr="Ivory">
            <a:extLst>
              <a:ext uri="{FF2B5EF4-FFF2-40B4-BE49-F238E27FC236}">
                <a16:creationId xmlns:a16="http://schemas.microsoft.com/office/drawing/2014/main" id="{083F1C36-AD37-41E6-9E27-F3924E073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791200"/>
            <a:ext cx="954108" cy="9350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A3648A-784E-46EA-B621-2D730B440C8E}"/>
              </a:ext>
            </a:extLst>
          </p:cNvPr>
          <p:cNvSpPr txBox="1"/>
          <p:nvPr/>
        </p:nvSpPr>
        <p:spPr>
          <a:xfrm>
            <a:off x="1676400" y="5999202"/>
            <a:ext cx="1438214" cy="553998"/>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Ivory Blakely– </a:t>
            </a:r>
          </a:p>
          <a:p>
            <a:r>
              <a:rPr lang="en-US" sz="1500" dirty="0">
                <a:latin typeface="Arial" panose="020B0604020202020204" pitchFamily="34" charset="0"/>
                <a:cs typeface="Arial" panose="020B0604020202020204" pitchFamily="34" charset="0"/>
              </a:rPr>
              <a:t>UNC Charlotte</a:t>
            </a:r>
          </a:p>
        </p:txBody>
      </p:sp>
    </p:spTree>
    <p:extLst>
      <p:ext uri="{BB962C8B-B14F-4D97-AF65-F5344CB8AC3E}">
        <p14:creationId xmlns:p14="http://schemas.microsoft.com/office/powerpoint/2010/main" val="1352529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736123-6C92-48DC-97CA-48BC67D447CA}"/>
              </a:ext>
            </a:extLst>
          </p:cNvPr>
          <p:cNvPicPr/>
          <p:nvPr/>
        </p:nvPicPr>
        <p:blipFill>
          <a:blip r:embed="rId3" cstate="print"/>
          <a:srcRect/>
          <a:stretch>
            <a:fillRect/>
          </a:stretch>
        </p:blipFill>
        <p:spPr bwMode="auto">
          <a:xfrm>
            <a:off x="799027" y="591349"/>
            <a:ext cx="6843570" cy="1651592"/>
          </a:xfrm>
          <a:prstGeom prst="rect">
            <a:avLst/>
          </a:prstGeom>
          <a:noFill/>
          <a:ln w="9525">
            <a:noFill/>
            <a:miter lim="800000"/>
            <a:headEnd/>
            <a:tailEnd/>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4193" y="1843674"/>
            <a:ext cx="5189422" cy="3896819"/>
          </a:xfrm>
          <a:prstGeom prst="rect">
            <a:avLst/>
          </a:prstGeom>
        </p:spPr>
      </p:pic>
    </p:spTree>
    <p:extLst>
      <p:ext uri="{BB962C8B-B14F-4D97-AF65-F5344CB8AC3E}">
        <p14:creationId xmlns:p14="http://schemas.microsoft.com/office/powerpoint/2010/main" val="3005882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524488" y="811046"/>
            <a:ext cx="1356462" cy="253916"/>
          </a:xfrm>
          <a:prstGeom prst="rect">
            <a:avLst/>
          </a:prstGeom>
          <a:noFill/>
          <a:ln w="9525">
            <a:noFill/>
            <a:miter lim="800000"/>
            <a:headEnd/>
            <a:tailEnd/>
          </a:ln>
        </p:spPr>
        <p:txBody>
          <a:bodyPr wrap="none">
            <a:prstTxWarp prst="textNoShape">
              <a:avLst/>
            </a:prstTxWarp>
            <a:spAutoFit/>
          </a:bodyPr>
          <a:lstStyle/>
          <a:p>
            <a:r>
              <a:rPr lang="en-US" sz="1050" dirty="0">
                <a:latin typeface="Arial"/>
                <a:cs typeface="Arial"/>
              </a:rPr>
              <a:t>Acknowledgements</a:t>
            </a:r>
          </a:p>
        </p:txBody>
      </p:sp>
      <p:pic>
        <p:nvPicPr>
          <p:cNvPr id="9" name="Picture 3"/>
          <p:cNvPicPr>
            <a:picLocks noChangeAspect="1" noChangeArrowheads="1"/>
          </p:cNvPicPr>
          <p:nvPr/>
        </p:nvPicPr>
        <p:blipFill>
          <a:blip r:embed="rId3" cstate="print"/>
          <a:srcRect/>
          <a:stretch>
            <a:fillRect/>
          </a:stretch>
        </p:blipFill>
        <p:spPr bwMode="auto">
          <a:xfrm>
            <a:off x="1600200" y="5086351"/>
            <a:ext cx="3188494" cy="663476"/>
          </a:xfrm>
          <a:prstGeom prst="rect">
            <a:avLst/>
          </a:prstGeom>
          <a:noFill/>
          <a:ln w="9525">
            <a:noFill/>
            <a:miter lim="800000"/>
            <a:headEnd/>
            <a:tailEnd/>
          </a:ln>
        </p:spPr>
      </p:pic>
      <p:sp>
        <p:nvSpPr>
          <p:cNvPr id="10" name="TextBox 10"/>
          <p:cNvSpPr txBox="1">
            <a:spLocks noChangeArrowheads="1"/>
          </p:cNvSpPr>
          <p:nvPr/>
        </p:nvSpPr>
        <p:spPr bwMode="auto">
          <a:xfrm>
            <a:off x="304801" y="1072686"/>
            <a:ext cx="1513556" cy="1481944"/>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050" u="sng" dirty="0">
                <a:latin typeface="Arial"/>
                <a:cs typeface="Arial"/>
              </a:rPr>
              <a:t>UNC-Chapel Hill</a:t>
            </a:r>
          </a:p>
          <a:p>
            <a:pPr>
              <a:lnSpc>
                <a:spcPct val="90000"/>
              </a:lnSpc>
              <a:spcBef>
                <a:spcPct val="20000"/>
              </a:spcBef>
            </a:pPr>
            <a:r>
              <a:rPr lang="en-US" sz="1050" dirty="0">
                <a:latin typeface="Arial"/>
                <a:cs typeface="Arial"/>
              </a:rPr>
              <a:t>Janelle Arthur</a:t>
            </a:r>
          </a:p>
          <a:p>
            <a:pPr>
              <a:lnSpc>
                <a:spcPct val="90000"/>
              </a:lnSpc>
              <a:spcBef>
                <a:spcPct val="20000"/>
              </a:spcBef>
            </a:pPr>
            <a:r>
              <a:rPr lang="en-US" sz="1050" dirty="0">
                <a:latin typeface="Arial"/>
                <a:cs typeface="Arial"/>
              </a:rPr>
              <a:t>Ian Carroll</a:t>
            </a:r>
          </a:p>
          <a:p>
            <a:pPr>
              <a:lnSpc>
                <a:spcPct val="90000"/>
              </a:lnSpc>
              <a:spcBef>
                <a:spcPct val="20000"/>
              </a:spcBef>
            </a:pPr>
            <a:r>
              <a:rPr lang="en-US" sz="1050" dirty="0">
                <a:latin typeface="Arial"/>
                <a:cs typeface="Arial"/>
              </a:rPr>
              <a:t>Annie Green Howard</a:t>
            </a:r>
          </a:p>
          <a:p>
            <a:pPr>
              <a:lnSpc>
                <a:spcPct val="90000"/>
              </a:lnSpc>
              <a:spcBef>
                <a:spcPct val="20000"/>
              </a:spcBef>
            </a:pPr>
            <a:r>
              <a:rPr lang="en-US" sz="1050" dirty="0">
                <a:latin typeface="Arial" pitchFamily="34" charset="0"/>
                <a:cs typeface="Arial" pitchFamily="34" charset="0"/>
              </a:rPr>
              <a:t>Marcus </a:t>
            </a:r>
            <a:r>
              <a:rPr lang="en-US" sz="1050" dirty="0" err="1">
                <a:latin typeface="Arial" pitchFamily="34" charset="0"/>
                <a:cs typeface="Arial" pitchFamily="34" charset="0"/>
              </a:rPr>
              <a:t>Muhlbauer</a:t>
            </a:r>
            <a:endParaRPr lang="en-US" sz="1050" dirty="0">
              <a:latin typeface="Arial" pitchFamily="34" charset="0"/>
              <a:cs typeface="Arial" pitchFamily="34" charset="0"/>
            </a:endParaRPr>
          </a:p>
          <a:p>
            <a:pPr>
              <a:lnSpc>
                <a:spcPct val="90000"/>
              </a:lnSpc>
              <a:spcBef>
                <a:spcPct val="20000"/>
              </a:spcBef>
            </a:pPr>
            <a:r>
              <a:rPr lang="en-US" sz="1050" dirty="0">
                <a:latin typeface="Arial" pitchFamily="34" charset="0"/>
                <a:cs typeface="Arial" pitchFamily="34" charset="0"/>
              </a:rPr>
              <a:t>Penny Gordon-Larsen</a:t>
            </a:r>
          </a:p>
          <a:p>
            <a:pPr>
              <a:lnSpc>
                <a:spcPct val="90000"/>
              </a:lnSpc>
              <a:spcBef>
                <a:spcPct val="20000"/>
              </a:spcBef>
            </a:pPr>
            <a:r>
              <a:rPr lang="en-US" sz="1050" dirty="0">
                <a:latin typeface="Arial" pitchFamily="34" charset="0"/>
                <a:cs typeface="Arial" pitchFamily="34" charset="0"/>
              </a:rPr>
              <a:t>Jonathan Hansen</a:t>
            </a:r>
          </a:p>
          <a:p>
            <a:pPr>
              <a:lnSpc>
                <a:spcPct val="90000"/>
              </a:lnSpc>
              <a:spcBef>
                <a:spcPct val="20000"/>
              </a:spcBef>
            </a:pPr>
            <a:r>
              <a:rPr lang="en-US" sz="1050" dirty="0">
                <a:latin typeface="Arial" pitchFamily="34" charset="0"/>
                <a:cs typeface="Arial" pitchFamily="34" charset="0"/>
              </a:rPr>
              <a:t>Temitope </a:t>
            </a:r>
            <a:r>
              <a:rPr lang="en-US" sz="1050" dirty="0" err="1">
                <a:latin typeface="Arial" pitchFamily="34" charset="0"/>
                <a:cs typeface="Arial" pitchFamily="34" charset="0"/>
              </a:rPr>
              <a:t>Keku</a:t>
            </a:r>
            <a:endParaRPr lang="en-US" sz="1050" dirty="0">
              <a:latin typeface="Arial" pitchFamily="34" charset="0"/>
              <a:cs typeface="Arial" pitchFamily="34" charset="0"/>
            </a:endParaRPr>
          </a:p>
        </p:txBody>
      </p:sp>
      <p:pic>
        <p:nvPicPr>
          <p:cNvPr id="12" name="Picture 2"/>
          <p:cNvPicPr>
            <a:picLocks noChangeAspect="1" noChangeArrowheads="1"/>
          </p:cNvPicPr>
          <p:nvPr/>
        </p:nvPicPr>
        <p:blipFill>
          <a:blip r:embed="rId4" cstate="print"/>
          <a:srcRect/>
          <a:stretch>
            <a:fillRect/>
          </a:stretch>
        </p:blipFill>
        <p:spPr bwMode="auto">
          <a:xfrm>
            <a:off x="2057401" y="4400551"/>
            <a:ext cx="2185988" cy="551855"/>
          </a:xfrm>
          <a:prstGeom prst="rect">
            <a:avLst/>
          </a:prstGeom>
          <a:noFill/>
          <a:ln w="9525">
            <a:noFill/>
            <a:miter lim="800000"/>
            <a:headEnd/>
            <a:tailEnd/>
          </a:ln>
        </p:spPr>
      </p:pic>
      <p:sp>
        <p:nvSpPr>
          <p:cNvPr id="13" name="TextBox 10"/>
          <p:cNvSpPr txBox="1">
            <a:spLocks noChangeArrowheads="1"/>
          </p:cNvSpPr>
          <p:nvPr/>
        </p:nvSpPr>
        <p:spPr bwMode="auto">
          <a:xfrm>
            <a:off x="2200555" y="1066736"/>
            <a:ext cx="1244251" cy="2015167"/>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050" u="sng" dirty="0">
                <a:latin typeface="Arial"/>
                <a:cs typeface="Arial"/>
              </a:rPr>
              <a:t>UNC-Charlotte</a:t>
            </a:r>
          </a:p>
          <a:p>
            <a:pPr>
              <a:lnSpc>
                <a:spcPct val="90000"/>
              </a:lnSpc>
              <a:spcBef>
                <a:spcPct val="20000"/>
              </a:spcBef>
            </a:pPr>
            <a:r>
              <a:rPr lang="en-US" sz="1050" dirty="0" err="1">
                <a:latin typeface="Arial"/>
                <a:cs typeface="Arial"/>
              </a:rPr>
              <a:t>Roshonda</a:t>
            </a:r>
            <a:r>
              <a:rPr lang="en-US" sz="1050" dirty="0">
                <a:latin typeface="Arial"/>
                <a:cs typeface="Arial"/>
              </a:rPr>
              <a:t> </a:t>
            </a:r>
            <a:r>
              <a:rPr lang="en-US" sz="1050" dirty="0" err="1">
                <a:latin typeface="Arial"/>
                <a:cs typeface="Arial"/>
              </a:rPr>
              <a:t>Barner</a:t>
            </a:r>
            <a:endParaRPr lang="en-US" sz="1050" dirty="0">
              <a:latin typeface="Arial"/>
              <a:cs typeface="Arial"/>
            </a:endParaRPr>
          </a:p>
          <a:p>
            <a:pPr>
              <a:lnSpc>
                <a:spcPct val="90000"/>
              </a:lnSpc>
              <a:spcBef>
                <a:spcPct val="20000"/>
              </a:spcBef>
            </a:pPr>
            <a:r>
              <a:rPr lang="en-US" sz="1050" dirty="0">
                <a:latin typeface="Arial"/>
                <a:cs typeface="Arial"/>
              </a:rPr>
              <a:t>Matthew Brown</a:t>
            </a:r>
          </a:p>
          <a:p>
            <a:pPr>
              <a:lnSpc>
                <a:spcPct val="90000"/>
              </a:lnSpc>
              <a:spcBef>
                <a:spcPct val="20000"/>
              </a:spcBef>
            </a:pPr>
            <a:r>
              <a:rPr lang="en-US" sz="1050" dirty="0" err="1">
                <a:latin typeface="Arial" panose="020B0604020202020204" pitchFamily="34" charset="0"/>
                <a:cs typeface="Arial" panose="020B0604020202020204" pitchFamily="34" charset="0"/>
              </a:rPr>
              <a:t>Farnaz</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Fouladi</a:t>
            </a:r>
            <a:endParaRPr lang="en-US" sz="1050" dirty="0">
              <a:latin typeface="Arial"/>
              <a:cs typeface="Arial"/>
            </a:endParaRPr>
          </a:p>
          <a:p>
            <a:pPr>
              <a:lnSpc>
                <a:spcPct val="90000"/>
              </a:lnSpc>
              <a:spcBef>
                <a:spcPct val="20000"/>
              </a:spcBef>
            </a:pPr>
            <a:r>
              <a:rPr lang="en-US" sz="1050" dirty="0" err="1">
                <a:latin typeface="Arial"/>
                <a:cs typeface="Arial"/>
              </a:rPr>
              <a:t>Ra’ad</a:t>
            </a:r>
            <a:r>
              <a:rPr lang="en-US" sz="1050" dirty="0">
                <a:latin typeface="Arial"/>
                <a:cs typeface="Arial"/>
              </a:rPr>
              <a:t> </a:t>
            </a:r>
            <a:r>
              <a:rPr lang="en-US" sz="1050" dirty="0" err="1">
                <a:latin typeface="Arial"/>
                <a:cs typeface="Arial"/>
              </a:rPr>
              <a:t>Gharaibeh</a:t>
            </a:r>
            <a:endParaRPr lang="en-US" sz="1050" dirty="0">
              <a:latin typeface="Arial"/>
              <a:cs typeface="Arial"/>
            </a:endParaRPr>
          </a:p>
          <a:p>
            <a:pPr>
              <a:lnSpc>
                <a:spcPct val="90000"/>
              </a:lnSpc>
              <a:spcBef>
                <a:spcPct val="20000"/>
              </a:spcBef>
            </a:pPr>
            <a:r>
              <a:rPr lang="en-US" sz="1050" dirty="0">
                <a:latin typeface="Arial"/>
                <a:cs typeface="Arial"/>
              </a:rPr>
              <a:t>Cynthia </a:t>
            </a:r>
            <a:r>
              <a:rPr lang="en-US" sz="1050" dirty="0" err="1">
                <a:latin typeface="Arial"/>
                <a:cs typeface="Arial"/>
              </a:rPr>
              <a:t>Gibas</a:t>
            </a:r>
            <a:endParaRPr lang="en-US" sz="1050" dirty="0">
              <a:latin typeface="Arial"/>
              <a:cs typeface="Arial"/>
            </a:endParaRPr>
          </a:p>
          <a:p>
            <a:pPr>
              <a:lnSpc>
                <a:spcPct val="90000"/>
              </a:lnSpc>
              <a:spcBef>
                <a:spcPct val="20000"/>
              </a:spcBef>
            </a:pPr>
            <a:r>
              <a:rPr lang="en-US" sz="1050" dirty="0">
                <a:latin typeface="Arial"/>
                <a:cs typeface="Arial"/>
              </a:rPr>
              <a:t>Jon </a:t>
            </a:r>
            <a:r>
              <a:rPr lang="en-US" sz="1050" dirty="0" err="1">
                <a:latin typeface="Arial"/>
                <a:cs typeface="Arial"/>
              </a:rPr>
              <a:t>McCafferty</a:t>
            </a:r>
            <a:endParaRPr lang="en-US" sz="1050" dirty="0">
              <a:latin typeface="Arial"/>
              <a:cs typeface="Arial"/>
            </a:endParaRPr>
          </a:p>
          <a:p>
            <a:pPr>
              <a:lnSpc>
                <a:spcPct val="90000"/>
              </a:lnSpc>
              <a:spcBef>
                <a:spcPct val="20000"/>
              </a:spcBef>
            </a:pPr>
            <a:r>
              <a:rPr lang="en-US" sz="1050" dirty="0">
                <a:latin typeface="Arial"/>
                <a:cs typeface="Arial"/>
              </a:rPr>
              <a:t>Shan Sun</a:t>
            </a:r>
          </a:p>
          <a:p>
            <a:pPr>
              <a:lnSpc>
                <a:spcPct val="90000"/>
              </a:lnSpc>
              <a:spcBef>
                <a:spcPct val="20000"/>
              </a:spcBef>
            </a:pPr>
            <a:r>
              <a:rPr lang="en-US" sz="1050" dirty="0">
                <a:latin typeface="Arial"/>
                <a:cs typeface="Arial"/>
              </a:rPr>
              <a:t>Michael </a:t>
            </a:r>
            <a:r>
              <a:rPr lang="en-US" sz="1050" dirty="0" err="1">
                <a:latin typeface="Arial"/>
                <a:cs typeface="Arial"/>
              </a:rPr>
              <a:t>Sioda</a:t>
            </a:r>
            <a:endParaRPr lang="en-US" sz="1050" dirty="0">
              <a:latin typeface="Arial"/>
              <a:cs typeface="Arial"/>
            </a:endParaRPr>
          </a:p>
          <a:p>
            <a:pPr>
              <a:lnSpc>
                <a:spcPct val="90000"/>
              </a:lnSpc>
              <a:spcBef>
                <a:spcPct val="20000"/>
              </a:spcBef>
            </a:pPr>
            <a:r>
              <a:rPr lang="en-US" sz="1050" dirty="0">
                <a:latin typeface="Arial"/>
                <a:cs typeface="Arial"/>
              </a:rPr>
              <a:t>Kathryn </a:t>
            </a:r>
            <a:r>
              <a:rPr lang="en-US" sz="1050" dirty="0" err="1">
                <a:latin typeface="Arial"/>
                <a:cs typeface="Arial"/>
              </a:rPr>
              <a:t>Winglee</a:t>
            </a:r>
            <a:endParaRPr lang="en-US" sz="1050" dirty="0">
              <a:latin typeface="Arial"/>
              <a:cs typeface="Arial"/>
            </a:endParaRPr>
          </a:p>
          <a:p>
            <a:pPr>
              <a:lnSpc>
                <a:spcPct val="90000"/>
              </a:lnSpc>
              <a:spcBef>
                <a:spcPct val="20000"/>
              </a:spcBef>
            </a:pPr>
            <a:r>
              <a:rPr lang="en-US" sz="1050" dirty="0">
                <a:latin typeface="Arial"/>
                <a:cs typeface="Arial"/>
              </a:rPr>
              <a:t>Matthew Brown</a:t>
            </a:r>
          </a:p>
        </p:txBody>
      </p:sp>
      <p:sp>
        <p:nvSpPr>
          <p:cNvPr id="15" name="TextBox 10"/>
          <p:cNvSpPr txBox="1">
            <a:spLocks noChangeArrowheads="1"/>
          </p:cNvSpPr>
          <p:nvPr/>
        </p:nvSpPr>
        <p:spPr bwMode="auto">
          <a:xfrm>
            <a:off x="3969117" y="1039645"/>
            <a:ext cx="1107996" cy="415498"/>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050" u="sng" dirty="0">
                <a:latin typeface="Arial"/>
                <a:cs typeface="Arial"/>
              </a:rPr>
              <a:t>UF- Gainesville</a:t>
            </a:r>
          </a:p>
          <a:p>
            <a:pPr>
              <a:lnSpc>
                <a:spcPct val="90000"/>
              </a:lnSpc>
              <a:spcBef>
                <a:spcPct val="20000"/>
              </a:spcBef>
            </a:pPr>
            <a:r>
              <a:rPr lang="en-US" sz="1050" dirty="0">
                <a:latin typeface="Arial"/>
                <a:cs typeface="Arial"/>
              </a:rPr>
              <a:t>Christian </a:t>
            </a:r>
            <a:r>
              <a:rPr lang="en-US" sz="1050" dirty="0" err="1">
                <a:latin typeface="Arial"/>
                <a:cs typeface="Arial"/>
              </a:rPr>
              <a:t>Jobin</a:t>
            </a:r>
            <a:endParaRPr lang="en-US" sz="1050" dirty="0">
              <a:latin typeface="Arial"/>
              <a:cs typeface="Arial"/>
            </a:endParaRPr>
          </a:p>
        </p:txBody>
      </p:sp>
      <p:sp>
        <p:nvSpPr>
          <p:cNvPr id="56322" name="AutoShape 2"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259681" y="748904"/>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n-US" sz="975"/>
          </a:p>
        </p:txBody>
      </p:sp>
      <p:sp>
        <p:nvSpPr>
          <p:cNvPr id="56324" name="AutoShape 4"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259681" y="748904"/>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n-US" sz="975"/>
          </a:p>
        </p:txBody>
      </p:sp>
      <p:sp>
        <p:nvSpPr>
          <p:cNvPr id="56326" name="AutoShape 6"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259681" y="748904"/>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n-US" sz="975"/>
          </a:p>
        </p:txBody>
      </p:sp>
      <p:pic>
        <p:nvPicPr>
          <p:cNvPr id="56327" name="Picture 7"/>
          <p:cNvPicPr>
            <a:picLocks noChangeAspect="1" noChangeArrowheads="1"/>
          </p:cNvPicPr>
          <p:nvPr/>
        </p:nvPicPr>
        <p:blipFill>
          <a:blip r:embed="rId5" cstate="print"/>
          <a:srcRect/>
          <a:stretch>
            <a:fillRect/>
          </a:stretch>
        </p:blipFill>
        <p:spPr bwMode="auto">
          <a:xfrm>
            <a:off x="6572251" y="4686302"/>
            <a:ext cx="1053529" cy="992981"/>
          </a:xfrm>
          <a:prstGeom prst="rect">
            <a:avLst/>
          </a:prstGeom>
          <a:noFill/>
          <a:ln w="9525">
            <a:noFill/>
            <a:miter lim="800000"/>
            <a:headEnd/>
            <a:tailEnd/>
          </a:ln>
        </p:spPr>
      </p:pic>
      <p:pic>
        <p:nvPicPr>
          <p:cNvPr id="56328" name="Picture 8"/>
          <p:cNvPicPr>
            <a:picLocks noChangeAspect="1" noChangeArrowheads="1"/>
          </p:cNvPicPr>
          <p:nvPr/>
        </p:nvPicPr>
        <p:blipFill>
          <a:blip r:embed="rId6" cstate="print"/>
          <a:srcRect/>
          <a:stretch>
            <a:fillRect/>
          </a:stretch>
        </p:blipFill>
        <p:spPr bwMode="auto">
          <a:xfrm>
            <a:off x="4914900" y="4457700"/>
            <a:ext cx="1543050" cy="1100470"/>
          </a:xfrm>
          <a:prstGeom prst="rect">
            <a:avLst/>
          </a:prstGeom>
          <a:noFill/>
          <a:ln w="9525">
            <a:noFill/>
            <a:miter lim="800000"/>
            <a:headEnd/>
            <a:tailEnd/>
          </a:ln>
        </p:spPr>
      </p:pic>
      <p:pic>
        <p:nvPicPr>
          <p:cNvPr id="17" name="Picture 18" descr="Raad Gharaibeh, Ph.D."/>
          <p:cNvPicPr>
            <a:picLocks noChangeAspect="1" noChangeArrowheads="1"/>
          </p:cNvPicPr>
          <p:nvPr/>
        </p:nvPicPr>
        <p:blipFill>
          <a:blip r:embed="rId7" cstate="print"/>
          <a:srcRect/>
          <a:stretch>
            <a:fillRect/>
          </a:stretch>
        </p:blipFill>
        <p:spPr bwMode="auto">
          <a:xfrm>
            <a:off x="1375751" y="3371850"/>
            <a:ext cx="914400" cy="1092708"/>
          </a:xfrm>
          <a:prstGeom prst="rect">
            <a:avLst/>
          </a:prstGeom>
          <a:noFill/>
        </p:spPr>
      </p:pic>
      <p:sp>
        <p:nvSpPr>
          <p:cNvPr id="18" name="Rectangle 17"/>
          <p:cNvSpPr/>
          <p:nvPr/>
        </p:nvSpPr>
        <p:spPr>
          <a:xfrm>
            <a:off x="1143000" y="3074560"/>
            <a:ext cx="1176925" cy="253916"/>
          </a:xfrm>
          <a:prstGeom prst="rect">
            <a:avLst/>
          </a:prstGeom>
        </p:spPr>
        <p:txBody>
          <a:bodyPr wrap="none" anchor="ctr">
            <a:spAutoFit/>
          </a:bodyPr>
          <a:lstStyle/>
          <a:p>
            <a:r>
              <a:rPr lang="en-US" sz="1050" dirty="0" err="1">
                <a:solidFill>
                  <a:srgbClr val="FF0000"/>
                </a:solidFill>
                <a:latin typeface="Arial" pitchFamily="34" charset="0"/>
                <a:cs typeface="Arial" pitchFamily="34" charset="0"/>
              </a:rPr>
              <a:t>Raad</a:t>
            </a:r>
            <a:r>
              <a:rPr lang="en-US" sz="1050" dirty="0">
                <a:solidFill>
                  <a:srgbClr val="FF0000"/>
                </a:solidFill>
                <a:latin typeface="Arial" pitchFamily="34" charset="0"/>
                <a:cs typeface="Arial" pitchFamily="34" charset="0"/>
              </a:rPr>
              <a:t> </a:t>
            </a:r>
            <a:r>
              <a:rPr lang="en-US" sz="1050" dirty="0" err="1">
                <a:solidFill>
                  <a:srgbClr val="FF0000"/>
                </a:solidFill>
                <a:latin typeface="Arial" pitchFamily="34" charset="0"/>
                <a:cs typeface="Arial" pitchFamily="34" charset="0"/>
              </a:rPr>
              <a:t>Gharaibeh</a:t>
            </a:r>
            <a:endParaRPr lang="en-US" sz="1050" dirty="0">
              <a:solidFill>
                <a:srgbClr val="FF0000"/>
              </a:solidFill>
              <a:latin typeface="Arial" pitchFamily="34" charset="0"/>
              <a:cs typeface="Arial" pitchFamily="34" charset="0"/>
            </a:endParaRPr>
          </a:p>
        </p:txBody>
      </p:sp>
      <p:sp>
        <p:nvSpPr>
          <p:cNvPr id="20" name="Rectangle 19"/>
          <p:cNvSpPr/>
          <p:nvPr/>
        </p:nvSpPr>
        <p:spPr>
          <a:xfrm>
            <a:off x="2347303" y="3000809"/>
            <a:ext cx="1071571" cy="415498"/>
          </a:xfrm>
          <a:prstGeom prst="rect">
            <a:avLst/>
          </a:prstGeom>
        </p:spPr>
        <p:txBody>
          <a:bodyPr wrap="square" anchor="ctr">
            <a:spAutoFit/>
          </a:bodyPr>
          <a:lstStyle/>
          <a:p>
            <a:r>
              <a:rPr lang="en-US" sz="1050" dirty="0">
                <a:solidFill>
                  <a:srgbClr val="FF0000"/>
                </a:solidFill>
                <a:latin typeface="Arial" pitchFamily="34" charset="0"/>
                <a:cs typeface="Arial" pitchFamily="34" charset="0"/>
              </a:rPr>
              <a:t>Jon </a:t>
            </a:r>
            <a:r>
              <a:rPr lang="en-US" sz="1050" dirty="0" err="1">
                <a:solidFill>
                  <a:srgbClr val="FF0000"/>
                </a:solidFill>
                <a:latin typeface="Arial" pitchFamily="34" charset="0"/>
                <a:cs typeface="Arial" pitchFamily="34" charset="0"/>
              </a:rPr>
              <a:t>McCafferty</a:t>
            </a:r>
            <a:endParaRPr lang="en-US" sz="1050" dirty="0">
              <a:solidFill>
                <a:srgbClr val="FF0000"/>
              </a:solidFill>
              <a:latin typeface="Arial" pitchFamily="34" charset="0"/>
              <a:cs typeface="Arial" pitchFamily="34" charset="0"/>
            </a:endParaRPr>
          </a:p>
        </p:txBody>
      </p:sp>
      <p:pic>
        <p:nvPicPr>
          <p:cNvPr id="21" name="Picture 5"/>
          <p:cNvPicPr>
            <a:picLocks noChangeAspect="1" noChangeArrowheads="1"/>
          </p:cNvPicPr>
          <p:nvPr/>
        </p:nvPicPr>
        <p:blipFill>
          <a:blip r:embed="rId8" cstate="print"/>
          <a:srcRect/>
          <a:stretch>
            <a:fillRect/>
          </a:stretch>
        </p:blipFill>
        <p:spPr bwMode="auto">
          <a:xfrm>
            <a:off x="2561622" y="3456210"/>
            <a:ext cx="638106" cy="848327"/>
          </a:xfrm>
          <a:prstGeom prst="rect">
            <a:avLst/>
          </a:prstGeom>
          <a:noFill/>
          <a:ln w="9525">
            <a:noFill/>
            <a:miter lim="800000"/>
            <a:headEnd/>
            <a:tailEnd/>
          </a:ln>
        </p:spPr>
      </p:pic>
      <p:pic>
        <p:nvPicPr>
          <p:cNvPr id="22" name="Picture 4" descr="Janelle C. Arthur"/>
          <p:cNvPicPr>
            <a:picLocks noChangeAspect="1" noChangeArrowheads="1"/>
          </p:cNvPicPr>
          <p:nvPr/>
        </p:nvPicPr>
        <p:blipFill>
          <a:blip r:embed="rId9" cstate="print"/>
          <a:srcRect/>
          <a:stretch>
            <a:fillRect/>
          </a:stretch>
        </p:blipFill>
        <p:spPr bwMode="auto">
          <a:xfrm>
            <a:off x="4904772" y="3341911"/>
            <a:ext cx="971550" cy="971549"/>
          </a:xfrm>
          <a:prstGeom prst="rect">
            <a:avLst/>
          </a:prstGeom>
          <a:noFill/>
        </p:spPr>
      </p:pic>
      <p:sp>
        <p:nvSpPr>
          <p:cNvPr id="23" name="TextBox 22"/>
          <p:cNvSpPr txBox="1"/>
          <p:nvPr/>
        </p:nvSpPr>
        <p:spPr>
          <a:xfrm flipH="1">
            <a:off x="4847624" y="3081601"/>
            <a:ext cx="1759163" cy="253916"/>
          </a:xfrm>
          <a:prstGeom prst="rect">
            <a:avLst/>
          </a:prstGeom>
          <a:noFill/>
        </p:spPr>
        <p:txBody>
          <a:bodyPr wrap="square" rtlCol="0" anchor="ctr">
            <a:spAutoFit/>
          </a:bodyPr>
          <a:lstStyle/>
          <a:p>
            <a:r>
              <a:rPr lang="en-US" sz="1050" dirty="0">
                <a:solidFill>
                  <a:srgbClr val="FF0000"/>
                </a:solidFill>
                <a:latin typeface="Arial" pitchFamily="34" charset="0"/>
                <a:cs typeface="Arial" pitchFamily="34" charset="0"/>
              </a:rPr>
              <a:t>Janelle Arthur</a:t>
            </a:r>
          </a:p>
        </p:txBody>
      </p:sp>
      <p:pic>
        <p:nvPicPr>
          <p:cNvPr id="24" name="Picture 2" descr="Marcus Muehlbauer"/>
          <p:cNvPicPr>
            <a:picLocks noChangeAspect="1" noChangeArrowheads="1"/>
          </p:cNvPicPr>
          <p:nvPr/>
        </p:nvPicPr>
        <p:blipFill>
          <a:blip r:embed="rId10" cstate="print"/>
          <a:srcRect/>
          <a:stretch>
            <a:fillRect/>
          </a:stretch>
        </p:blipFill>
        <p:spPr bwMode="auto">
          <a:xfrm>
            <a:off x="3647474" y="3341909"/>
            <a:ext cx="892397" cy="1028700"/>
          </a:xfrm>
          <a:prstGeom prst="rect">
            <a:avLst/>
          </a:prstGeom>
          <a:noFill/>
        </p:spPr>
      </p:pic>
      <p:sp>
        <p:nvSpPr>
          <p:cNvPr id="25" name="Rectangle 24"/>
          <p:cNvSpPr/>
          <p:nvPr/>
        </p:nvSpPr>
        <p:spPr>
          <a:xfrm>
            <a:off x="3476023" y="3099537"/>
            <a:ext cx="1303562" cy="253916"/>
          </a:xfrm>
          <a:prstGeom prst="rect">
            <a:avLst/>
          </a:prstGeom>
        </p:spPr>
        <p:txBody>
          <a:bodyPr wrap="none" anchor="ctr">
            <a:spAutoFit/>
          </a:bodyPr>
          <a:lstStyle/>
          <a:p>
            <a:r>
              <a:rPr lang="en-US" sz="1050" dirty="0">
                <a:solidFill>
                  <a:srgbClr val="FF0000"/>
                </a:solidFill>
                <a:latin typeface="Arial" pitchFamily="34" charset="0"/>
                <a:cs typeface="Arial" pitchFamily="34" charset="0"/>
              </a:rPr>
              <a:t>Marcus </a:t>
            </a:r>
            <a:r>
              <a:rPr lang="en-US" sz="1050" dirty="0" err="1">
                <a:solidFill>
                  <a:srgbClr val="FF0000"/>
                </a:solidFill>
                <a:latin typeface="Arial" pitchFamily="34" charset="0"/>
                <a:cs typeface="Arial" pitchFamily="34" charset="0"/>
              </a:rPr>
              <a:t>Muhlbauer</a:t>
            </a:r>
            <a:endParaRPr lang="en-US" sz="1050" dirty="0">
              <a:solidFill>
                <a:srgbClr val="FF0000"/>
              </a:solidFill>
              <a:latin typeface="Arial" pitchFamily="34" charset="0"/>
              <a:cs typeface="Arial" pitchFamily="34" charset="0"/>
            </a:endParaRPr>
          </a:p>
        </p:txBody>
      </p:sp>
      <p:pic>
        <p:nvPicPr>
          <p:cNvPr id="26" name="Picture 4" descr="http://endeavors.unc.edu/sites/default/files/imagecache/display/photos/christian_jobin_donn_young_web.jpg"/>
          <p:cNvPicPr>
            <a:picLocks noChangeAspect="1" noChangeArrowheads="1"/>
          </p:cNvPicPr>
          <p:nvPr/>
        </p:nvPicPr>
        <p:blipFill>
          <a:blip r:embed="rId11" cstate="print"/>
          <a:srcRect/>
          <a:stretch>
            <a:fillRect/>
          </a:stretch>
        </p:blipFill>
        <p:spPr bwMode="auto">
          <a:xfrm>
            <a:off x="6047772" y="3341909"/>
            <a:ext cx="1377108" cy="914400"/>
          </a:xfrm>
          <a:prstGeom prst="rect">
            <a:avLst/>
          </a:prstGeom>
          <a:noFill/>
        </p:spPr>
      </p:pic>
      <p:sp>
        <p:nvSpPr>
          <p:cNvPr id="27" name="Rectangle 26"/>
          <p:cNvSpPr/>
          <p:nvPr/>
        </p:nvSpPr>
        <p:spPr>
          <a:xfrm>
            <a:off x="6219222" y="3099537"/>
            <a:ext cx="1079142" cy="253916"/>
          </a:xfrm>
          <a:prstGeom prst="rect">
            <a:avLst/>
          </a:prstGeom>
        </p:spPr>
        <p:txBody>
          <a:bodyPr wrap="none" anchor="ctr">
            <a:spAutoFit/>
          </a:bodyPr>
          <a:lstStyle/>
          <a:p>
            <a:r>
              <a:rPr lang="en-US" sz="1050" dirty="0">
                <a:solidFill>
                  <a:srgbClr val="FF0000"/>
                </a:solidFill>
                <a:latin typeface="Arial" pitchFamily="34" charset="0"/>
                <a:cs typeface="Arial" pitchFamily="34" charset="0"/>
              </a:rPr>
              <a:t>Christian </a:t>
            </a:r>
            <a:r>
              <a:rPr lang="en-US" sz="1050" dirty="0" err="1">
                <a:solidFill>
                  <a:srgbClr val="FF0000"/>
                </a:solidFill>
                <a:latin typeface="Arial" pitchFamily="34" charset="0"/>
                <a:cs typeface="Arial" pitchFamily="34" charset="0"/>
              </a:rPr>
              <a:t>Jobin</a:t>
            </a:r>
            <a:endParaRPr lang="en-US" sz="1050" dirty="0">
              <a:solidFill>
                <a:srgbClr val="FF0000"/>
              </a:solidFill>
              <a:latin typeface="Arial" pitchFamily="34" charset="0"/>
              <a:cs typeface="Arial" pitchFamily="34" charset="0"/>
            </a:endParaRPr>
          </a:p>
        </p:txBody>
      </p:sp>
      <p:pic>
        <p:nvPicPr>
          <p:cNvPr id="15362" name="Picture 2" descr="gordon-larsen_penny_2011"/>
          <p:cNvPicPr>
            <a:picLocks noChangeAspect="1" noChangeArrowheads="1"/>
          </p:cNvPicPr>
          <p:nvPr/>
        </p:nvPicPr>
        <p:blipFill>
          <a:blip r:embed="rId12" cstate="print"/>
          <a:srcRect/>
          <a:stretch>
            <a:fillRect/>
          </a:stretch>
        </p:blipFill>
        <p:spPr bwMode="auto">
          <a:xfrm>
            <a:off x="6400801" y="2228850"/>
            <a:ext cx="678656" cy="821532"/>
          </a:xfrm>
          <a:prstGeom prst="rect">
            <a:avLst/>
          </a:prstGeom>
          <a:noFill/>
        </p:spPr>
      </p:pic>
      <p:sp>
        <p:nvSpPr>
          <p:cNvPr id="28" name="Rectangle 27"/>
          <p:cNvSpPr/>
          <p:nvPr/>
        </p:nvSpPr>
        <p:spPr>
          <a:xfrm>
            <a:off x="6000751" y="1943101"/>
            <a:ext cx="1513556" cy="253916"/>
          </a:xfrm>
          <a:prstGeom prst="rect">
            <a:avLst/>
          </a:prstGeom>
        </p:spPr>
        <p:txBody>
          <a:bodyPr wrap="none">
            <a:spAutoFit/>
          </a:bodyPr>
          <a:lstStyle/>
          <a:p>
            <a:r>
              <a:rPr lang="en-US" sz="1050" dirty="0">
                <a:solidFill>
                  <a:srgbClr val="FF0000"/>
                </a:solidFill>
                <a:latin typeface="Arial" pitchFamily="34" charset="0"/>
                <a:cs typeface="Arial" pitchFamily="34" charset="0"/>
              </a:rPr>
              <a:t>Penny Gordon-Larsen</a:t>
            </a:r>
          </a:p>
        </p:txBody>
      </p:sp>
      <p:pic>
        <p:nvPicPr>
          <p:cNvPr id="15364" name="Picture 4" descr="howard_annie_green_2007"/>
          <p:cNvPicPr>
            <a:picLocks noChangeAspect="1" noChangeArrowheads="1"/>
          </p:cNvPicPr>
          <p:nvPr/>
        </p:nvPicPr>
        <p:blipFill>
          <a:blip r:embed="rId13" cstate="print"/>
          <a:srcRect/>
          <a:stretch>
            <a:fillRect/>
          </a:stretch>
        </p:blipFill>
        <p:spPr bwMode="auto">
          <a:xfrm>
            <a:off x="4972051" y="2171700"/>
            <a:ext cx="678656" cy="821532"/>
          </a:xfrm>
          <a:prstGeom prst="rect">
            <a:avLst/>
          </a:prstGeom>
          <a:noFill/>
        </p:spPr>
      </p:pic>
      <p:sp>
        <p:nvSpPr>
          <p:cNvPr id="29" name="Rectangle 28"/>
          <p:cNvSpPr/>
          <p:nvPr/>
        </p:nvSpPr>
        <p:spPr>
          <a:xfrm>
            <a:off x="4551151" y="1940868"/>
            <a:ext cx="1446230" cy="253916"/>
          </a:xfrm>
          <a:prstGeom prst="rect">
            <a:avLst/>
          </a:prstGeom>
        </p:spPr>
        <p:txBody>
          <a:bodyPr wrap="none">
            <a:spAutoFit/>
          </a:bodyPr>
          <a:lstStyle/>
          <a:p>
            <a:r>
              <a:rPr lang="en-US" sz="1050" dirty="0">
                <a:solidFill>
                  <a:srgbClr val="FF0000"/>
                </a:solidFill>
                <a:latin typeface="Arial" pitchFamily="34" charset="0"/>
                <a:cs typeface="Arial" pitchFamily="34" charset="0"/>
              </a:rPr>
              <a:t>Annie Green Howard</a:t>
            </a:r>
          </a:p>
        </p:txBody>
      </p:sp>
      <p:pic>
        <p:nvPicPr>
          <p:cNvPr id="2" name="Picture 1"/>
          <p:cNvPicPr>
            <a:picLocks noChangeAspect="1"/>
          </p:cNvPicPr>
          <p:nvPr/>
        </p:nvPicPr>
        <p:blipFill>
          <a:blip r:embed="rId14" cstate="print"/>
          <a:stretch>
            <a:fillRect/>
          </a:stretch>
        </p:blipFill>
        <p:spPr>
          <a:xfrm>
            <a:off x="3506091" y="2213284"/>
            <a:ext cx="935831" cy="781694"/>
          </a:xfrm>
          <a:prstGeom prst="rect">
            <a:avLst/>
          </a:prstGeom>
        </p:spPr>
      </p:pic>
      <p:sp>
        <p:nvSpPr>
          <p:cNvPr id="30" name="Rectangle 29"/>
          <p:cNvSpPr/>
          <p:nvPr/>
        </p:nvSpPr>
        <p:spPr>
          <a:xfrm>
            <a:off x="3320478" y="1955885"/>
            <a:ext cx="1175322" cy="253916"/>
          </a:xfrm>
          <a:prstGeom prst="rect">
            <a:avLst/>
          </a:prstGeom>
        </p:spPr>
        <p:txBody>
          <a:bodyPr wrap="none">
            <a:spAutoFit/>
          </a:bodyPr>
          <a:lstStyle/>
          <a:p>
            <a:r>
              <a:rPr lang="en-US" sz="1050" dirty="0">
                <a:solidFill>
                  <a:srgbClr val="FF0000"/>
                </a:solidFill>
                <a:latin typeface="Arial" pitchFamily="34" charset="0"/>
                <a:cs typeface="Arial" pitchFamily="34" charset="0"/>
              </a:rPr>
              <a:t>Kathryn </a:t>
            </a:r>
            <a:r>
              <a:rPr lang="en-US" sz="1050" dirty="0" err="1">
                <a:solidFill>
                  <a:srgbClr val="FF0000"/>
                </a:solidFill>
                <a:latin typeface="Arial" pitchFamily="34" charset="0"/>
                <a:cs typeface="Arial" pitchFamily="34" charset="0"/>
              </a:rPr>
              <a:t>Winglee</a:t>
            </a:r>
            <a:endParaRPr lang="en-US" sz="1050" dirty="0">
              <a:solidFill>
                <a:srgbClr val="FF0000"/>
              </a:solidFill>
              <a:latin typeface="Arial" pitchFamily="34" charset="0"/>
              <a:cs typeface="Arial" pitchFamily="34" charset="0"/>
            </a:endParaRPr>
          </a:p>
        </p:txBody>
      </p:sp>
      <p:sp>
        <p:nvSpPr>
          <p:cNvPr id="31" name="TextBox 10"/>
          <p:cNvSpPr txBox="1">
            <a:spLocks noChangeArrowheads="1"/>
          </p:cNvSpPr>
          <p:nvPr/>
        </p:nvSpPr>
        <p:spPr bwMode="auto">
          <a:xfrm>
            <a:off x="5410201" y="982495"/>
            <a:ext cx="3270447" cy="1126462"/>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050" u="sng" dirty="0">
                <a:latin typeface="Arial"/>
                <a:cs typeface="Arial"/>
              </a:rPr>
              <a:t>USC</a:t>
            </a:r>
            <a:r>
              <a:rPr lang="en-US" sz="1050" dirty="0">
                <a:latin typeface="Arial"/>
                <a:cs typeface="Arial"/>
              </a:rPr>
              <a:t>		</a:t>
            </a:r>
            <a:r>
              <a:rPr lang="en-US" sz="1050" u="sng" dirty="0">
                <a:latin typeface="Arial"/>
                <a:cs typeface="Arial"/>
              </a:rPr>
              <a:t>Vanderbilt University</a:t>
            </a:r>
          </a:p>
          <a:p>
            <a:pPr>
              <a:lnSpc>
                <a:spcPct val="90000"/>
              </a:lnSpc>
              <a:spcBef>
                <a:spcPct val="20000"/>
              </a:spcBef>
            </a:pPr>
            <a:r>
              <a:rPr lang="en-US" sz="1050" dirty="0">
                <a:latin typeface="Arial"/>
                <a:cs typeface="Arial"/>
              </a:rPr>
              <a:t>Tanya L </a:t>
            </a:r>
            <a:r>
              <a:rPr lang="en-US" sz="1050" dirty="0" err="1">
                <a:latin typeface="Arial"/>
                <a:cs typeface="Arial"/>
              </a:rPr>
              <a:t>Alderete</a:t>
            </a:r>
            <a:r>
              <a:rPr lang="en-US" sz="1050" dirty="0">
                <a:latin typeface="Arial"/>
                <a:cs typeface="Arial"/>
              </a:rPr>
              <a:t>	Martha J. </a:t>
            </a:r>
            <a:r>
              <a:rPr lang="en-US" sz="1050" dirty="0" err="1">
                <a:latin typeface="Arial"/>
                <a:cs typeface="Arial"/>
              </a:rPr>
              <a:t>Shrubsole</a:t>
            </a:r>
            <a:endParaRPr lang="en-US" sz="1050" dirty="0">
              <a:latin typeface="Arial"/>
              <a:cs typeface="Arial"/>
            </a:endParaRPr>
          </a:p>
          <a:p>
            <a:pPr>
              <a:lnSpc>
                <a:spcPct val="90000"/>
              </a:lnSpc>
              <a:spcBef>
                <a:spcPct val="20000"/>
              </a:spcBef>
            </a:pPr>
            <a:r>
              <a:rPr lang="en-US" sz="1050" dirty="0">
                <a:latin typeface="Arial"/>
                <a:cs typeface="Arial"/>
              </a:rPr>
              <a:t>Michael Goran</a:t>
            </a:r>
          </a:p>
          <a:p>
            <a:pPr>
              <a:lnSpc>
                <a:spcPct val="90000"/>
              </a:lnSpc>
              <a:spcBef>
                <a:spcPct val="20000"/>
              </a:spcBef>
            </a:pPr>
            <a:r>
              <a:rPr lang="en-US" sz="1050" dirty="0">
                <a:latin typeface="Arial"/>
                <a:cs typeface="Arial"/>
              </a:rPr>
              <a:t>Emily Noble</a:t>
            </a:r>
          </a:p>
          <a:p>
            <a:pPr>
              <a:lnSpc>
                <a:spcPct val="90000"/>
              </a:lnSpc>
              <a:spcBef>
                <a:spcPct val="20000"/>
              </a:spcBef>
            </a:pPr>
            <a:r>
              <a:rPr lang="en-US" sz="1050" dirty="0">
                <a:latin typeface="Arial"/>
                <a:cs typeface="Arial"/>
              </a:rPr>
              <a:t>Scott </a:t>
            </a:r>
            <a:r>
              <a:rPr lang="en-US" sz="1050" dirty="0" err="1">
                <a:latin typeface="Arial"/>
                <a:cs typeface="Arial"/>
              </a:rPr>
              <a:t>Kanoski</a:t>
            </a:r>
            <a:endParaRPr lang="en-US" sz="1050" dirty="0">
              <a:latin typeface="Arial"/>
              <a:cs typeface="Arial"/>
            </a:endParaRPr>
          </a:p>
          <a:p>
            <a:pPr>
              <a:lnSpc>
                <a:spcPct val="90000"/>
              </a:lnSpc>
              <a:spcBef>
                <a:spcPct val="20000"/>
              </a:spcBef>
            </a:pPr>
            <a:endParaRPr lang="en-US" sz="1050" dirty="0">
              <a:latin typeface="Arial"/>
              <a:cs typeface="Arial"/>
            </a:endParaRPr>
          </a:p>
        </p:txBody>
      </p:sp>
      <p:pic>
        <p:nvPicPr>
          <p:cNvPr id="5122" name="Picture 2" descr="Arthritis Foundation Logo">
            <a:extLst>
              <a:ext uri="{FF2B5EF4-FFF2-40B4-BE49-F238E27FC236}">
                <a16:creationId xmlns:a16="http://schemas.microsoft.com/office/drawing/2014/main" id="{3572E2FF-D503-472E-A79A-BA21E97ADB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3977" y="5883772"/>
            <a:ext cx="20955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85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30D54-64E0-48D3-A96E-2B89301041A9}"/>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pic>
        <p:nvPicPr>
          <p:cNvPr id="3" name="Picture 2" descr="Image result for roshonda jones">
            <a:extLst>
              <a:ext uri="{FF2B5EF4-FFF2-40B4-BE49-F238E27FC236}">
                <a16:creationId xmlns:a16="http://schemas.microsoft.com/office/drawing/2014/main" id="{3CEE590D-4EB5-4F12-BE0E-778D2EA0F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C0141-897C-47F8-A6A4-E8F7F24BF34A}"/>
              </a:ext>
            </a:extLst>
          </p:cNvPr>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5" name="Picture 4" descr="Keku">
            <a:extLst>
              <a:ext uri="{FF2B5EF4-FFF2-40B4-BE49-F238E27FC236}">
                <a16:creationId xmlns:a16="http://schemas.microsoft.com/office/drawing/2014/main" id="{BC4DA452-0507-4BDF-824D-464E445C9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7EA5F0-FE62-4008-BA1C-8DA8EF7F9B9A}"/>
              </a:ext>
            </a:extLst>
          </p:cNvPr>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
        <p:nvSpPr>
          <p:cNvPr id="7" name="TextBox 6">
            <a:extLst>
              <a:ext uri="{FF2B5EF4-FFF2-40B4-BE49-F238E27FC236}">
                <a16:creationId xmlns:a16="http://schemas.microsoft.com/office/drawing/2014/main" id="{464376F2-2421-4BC7-9468-7221DB7C3C6D}"/>
              </a:ext>
            </a:extLst>
          </p:cNvPr>
          <p:cNvSpPr txBox="1"/>
          <p:nvPr/>
        </p:nvSpPr>
        <p:spPr>
          <a:xfrm>
            <a:off x="328809" y="2308702"/>
            <a:ext cx="4204997"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Biopsies from 226 case and 309 control obtained via</a:t>
            </a:r>
          </a:p>
          <a:p>
            <a:r>
              <a:rPr lang="en-US" sz="1350" dirty="0">
                <a:latin typeface="Arial" panose="020B0604020202020204" pitchFamily="34" charset="0"/>
                <a:cs typeface="Arial" panose="020B0604020202020204" pitchFamily="34" charset="0"/>
              </a:rPr>
              <a:t>colonoscopy </a:t>
            </a:r>
          </a:p>
        </p:txBody>
      </p:sp>
      <p:pic>
        <p:nvPicPr>
          <p:cNvPr id="1030" name="Picture 6" descr="Related image">
            <a:extLst>
              <a:ext uri="{FF2B5EF4-FFF2-40B4-BE49-F238E27FC236}">
                <a16:creationId xmlns:a16="http://schemas.microsoft.com/office/drawing/2014/main" id="{D8890627-632E-42B9-9D98-6AA16F530C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20" y="926622"/>
            <a:ext cx="1267379" cy="12673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A3BDC6C-F33A-4068-95EA-A08227827A95}"/>
              </a:ext>
            </a:extLst>
          </p:cNvPr>
          <p:cNvSpPr/>
          <p:nvPr/>
        </p:nvSpPr>
        <p:spPr>
          <a:xfrm>
            <a:off x="280269" y="5431939"/>
            <a:ext cx="7921147" cy="253916"/>
          </a:xfrm>
          <a:prstGeom prst="rect">
            <a:avLst/>
          </a:prstGeom>
        </p:spPr>
        <p:txBody>
          <a:bodyPr wrap="square">
            <a:spAutoFit/>
          </a:bodyPr>
          <a:lstStyle/>
          <a:p>
            <a:r>
              <a:rPr lang="en-US" sz="1050" dirty="0"/>
              <a:t>Image: https://www.merckmanuals.com/-/media/manual/professional/images/diverticulosis_high.jpg?la=en&amp;thn=0&amp;mw=350</a:t>
            </a:r>
          </a:p>
        </p:txBody>
      </p:sp>
      <p:cxnSp>
        <p:nvCxnSpPr>
          <p:cNvPr id="13" name="Straight Arrow Connector 12">
            <a:extLst>
              <a:ext uri="{FF2B5EF4-FFF2-40B4-BE49-F238E27FC236}">
                <a16:creationId xmlns:a16="http://schemas.microsoft.com/office/drawing/2014/main" id="{EED09EDB-6E46-4B8C-B326-7F28AB97F013}"/>
              </a:ext>
            </a:extLst>
          </p:cNvPr>
          <p:cNvCxnSpPr/>
          <p:nvPr/>
        </p:nvCxnSpPr>
        <p:spPr>
          <a:xfrm>
            <a:off x="2062097" y="2675090"/>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9F718D-A63D-4D92-809F-B2805F235E9C}"/>
              </a:ext>
            </a:extLst>
          </p:cNvPr>
          <p:cNvSpPr txBox="1"/>
          <p:nvPr/>
        </p:nvSpPr>
        <p:spPr>
          <a:xfrm>
            <a:off x="248956" y="3168303"/>
            <a:ext cx="4859151"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Microbial DNA extracted – PCR targeting the 16S rRNA gene</a:t>
            </a:r>
          </a:p>
        </p:txBody>
      </p:sp>
      <p:cxnSp>
        <p:nvCxnSpPr>
          <p:cNvPr id="18" name="Straight Arrow Connector 17">
            <a:extLst>
              <a:ext uri="{FF2B5EF4-FFF2-40B4-BE49-F238E27FC236}">
                <a16:creationId xmlns:a16="http://schemas.microsoft.com/office/drawing/2014/main" id="{A2A81A0F-CBFD-43BF-9800-447B7812B86D}"/>
              </a:ext>
            </a:extLst>
          </p:cNvPr>
          <p:cNvCxnSpPr/>
          <p:nvPr/>
        </p:nvCxnSpPr>
        <p:spPr>
          <a:xfrm>
            <a:off x="2058966" y="3465794"/>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BC6582-9A35-47EE-A567-F6DAB4981334}"/>
              </a:ext>
            </a:extLst>
          </p:cNvPr>
          <p:cNvSpPr txBox="1"/>
          <p:nvPr/>
        </p:nvSpPr>
        <p:spPr>
          <a:xfrm>
            <a:off x="320980" y="3836879"/>
            <a:ext cx="377218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Sequences generated via Illumina sequencing.</a:t>
            </a:r>
          </a:p>
          <a:p>
            <a:r>
              <a:rPr lang="en-US" sz="1350" dirty="0">
                <a:latin typeface="Arial" panose="020B0604020202020204" pitchFamily="34" charset="0"/>
                <a:cs typeface="Arial" panose="020B0604020202020204" pitchFamily="34" charset="0"/>
              </a:rPr>
              <a:t>Classified into a counts table</a:t>
            </a:r>
          </a:p>
        </p:txBody>
      </p:sp>
    </p:spTree>
    <p:extLst>
      <p:ext uri="{BB962C8B-B14F-4D97-AF65-F5344CB8AC3E}">
        <p14:creationId xmlns:p14="http://schemas.microsoft.com/office/powerpoint/2010/main" val="228158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30D54-64E0-48D3-A96E-2B89301041A9}"/>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pic>
        <p:nvPicPr>
          <p:cNvPr id="3" name="Picture 2" descr="Image result for roshonda jones">
            <a:extLst>
              <a:ext uri="{FF2B5EF4-FFF2-40B4-BE49-F238E27FC236}">
                <a16:creationId xmlns:a16="http://schemas.microsoft.com/office/drawing/2014/main" id="{3CEE590D-4EB5-4F12-BE0E-778D2EA0FF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C0141-897C-47F8-A6A4-E8F7F24BF34A}"/>
              </a:ext>
            </a:extLst>
          </p:cNvPr>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5" name="Picture 4" descr="Keku">
            <a:extLst>
              <a:ext uri="{FF2B5EF4-FFF2-40B4-BE49-F238E27FC236}">
                <a16:creationId xmlns:a16="http://schemas.microsoft.com/office/drawing/2014/main" id="{BC4DA452-0507-4BDF-824D-464E445C9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7EA5F0-FE62-4008-BA1C-8DA8EF7F9B9A}"/>
              </a:ext>
            </a:extLst>
          </p:cNvPr>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
        <p:nvSpPr>
          <p:cNvPr id="7" name="TextBox 6">
            <a:extLst>
              <a:ext uri="{FF2B5EF4-FFF2-40B4-BE49-F238E27FC236}">
                <a16:creationId xmlns:a16="http://schemas.microsoft.com/office/drawing/2014/main" id="{464376F2-2421-4BC7-9468-7221DB7C3C6D}"/>
              </a:ext>
            </a:extLst>
          </p:cNvPr>
          <p:cNvSpPr txBox="1"/>
          <p:nvPr/>
        </p:nvSpPr>
        <p:spPr>
          <a:xfrm>
            <a:off x="328809" y="2308702"/>
            <a:ext cx="4204997"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Biopsies from 226 case and 309 control obtained via</a:t>
            </a:r>
          </a:p>
          <a:p>
            <a:r>
              <a:rPr lang="en-US" sz="1350" dirty="0">
                <a:latin typeface="Arial" panose="020B0604020202020204" pitchFamily="34" charset="0"/>
                <a:cs typeface="Arial" panose="020B0604020202020204" pitchFamily="34" charset="0"/>
              </a:rPr>
              <a:t>colonoscopy </a:t>
            </a:r>
          </a:p>
        </p:txBody>
      </p:sp>
      <p:pic>
        <p:nvPicPr>
          <p:cNvPr id="1030" name="Picture 6" descr="Related image">
            <a:extLst>
              <a:ext uri="{FF2B5EF4-FFF2-40B4-BE49-F238E27FC236}">
                <a16:creationId xmlns:a16="http://schemas.microsoft.com/office/drawing/2014/main" id="{D8890627-632E-42B9-9D98-6AA16F530C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20" y="926622"/>
            <a:ext cx="1267379" cy="12673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A3BDC6C-F33A-4068-95EA-A08227827A95}"/>
              </a:ext>
            </a:extLst>
          </p:cNvPr>
          <p:cNvSpPr/>
          <p:nvPr/>
        </p:nvSpPr>
        <p:spPr>
          <a:xfrm>
            <a:off x="280269" y="5431939"/>
            <a:ext cx="7921147" cy="253916"/>
          </a:xfrm>
          <a:prstGeom prst="rect">
            <a:avLst/>
          </a:prstGeom>
        </p:spPr>
        <p:txBody>
          <a:bodyPr wrap="square">
            <a:spAutoFit/>
          </a:bodyPr>
          <a:lstStyle/>
          <a:p>
            <a:r>
              <a:rPr lang="en-US" sz="1050" dirty="0"/>
              <a:t>Image: https://www.merckmanuals.com/-/media/manual/professional/images/diverticulosis_high.jpg?la=en&amp;thn=0&amp;mw=350</a:t>
            </a:r>
          </a:p>
        </p:txBody>
      </p:sp>
      <p:cxnSp>
        <p:nvCxnSpPr>
          <p:cNvPr id="13" name="Straight Arrow Connector 12">
            <a:extLst>
              <a:ext uri="{FF2B5EF4-FFF2-40B4-BE49-F238E27FC236}">
                <a16:creationId xmlns:a16="http://schemas.microsoft.com/office/drawing/2014/main" id="{EED09EDB-6E46-4B8C-B326-7F28AB97F013}"/>
              </a:ext>
            </a:extLst>
          </p:cNvPr>
          <p:cNvCxnSpPr/>
          <p:nvPr/>
        </p:nvCxnSpPr>
        <p:spPr>
          <a:xfrm>
            <a:off x="2062097" y="2675090"/>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9F718D-A63D-4D92-809F-B2805F235E9C}"/>
              </a:ext>
            </a:extLst>
          </p:cNvPr>
          <p:cNvSpPr txBox="1"/>
          <p:nvPr/>
        </p:nvSpPr>
        <p:spPr>
          <a:xfrm>
            <a:off x="248956" y="3168303"/>
            <a:ext cx="4859151"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Microbial DNA extracted – PCR targeting the 16S rRNA gene</a:t>
            </a:r>
          </a:p>
        </p:txBody>
      </p:sp>
      <p:cxnSp>
        <p:nvCxnSpPr>
          <p:cNvPr id="18" name="Straight Arrow Connector 17">
            <a:extLst>
              <a:ext uri="{FF2B5EF4-FFF2-40B4-BE49-F238E27FC236}">
                <a16:creationId xmlns:a16="http://schemas.microsoft.com/office/drawing/2014/main" id="{A2A81A0F-CBFD-43BF-9800-447B7812B86D}"/>
              </a:ext>
            </a:extLst>
          </p:cNvPr>
          <p:cNvCxnSpPr/>
          <p:nvPr/>
        </p:nvCxnSpPr>
        <p:spPr>
          <a:xfrm>
            <a:off x="2058966" y="3465794"/>
            <a:ext cx="0" cy="3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BC6582-9A35-47EE-A567-F6DAB4981334}"/>
              </a:ext>
            </a:extLst>
          </p:cNvPr>
          <p:cNvSpPr txBox="1"/>
          <p:nvPr/>
        </p:nvSpPr>
        <p:spPr>
          <a:xfrm>
            <a:off x="320980" y="3836879"/>
            <a:ext cx="3772186" cy="507831"/>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Sequences generated via Illumina sequencing.</a:t>
            </a:r>
          </a:p>
          <a:p>
            <a:r>
              <a:rPr lang="en-US" sz="1350" dirty="0">
                <a:latin typeface="Arial" panose="020B0604020202020204" pitchFamily="34" charset="0"/>
                <a:cs typeface="Arial" panose="020B0604020202020204" pitchFamily="34" charset="0"/>
              </a:rPr>
              <a:t>Classified into a counts table</a:t>
            </a:r>
          </a:p>
        </p:txBody>
      </p:sp>
      <p:pic>
        <p:nvPicPr>
          <p:cNvPr id="15" name="Picture 14">
            <a:extLst>
              <a:ext uri="{FF2B5EF4-FFF2-40B4-BE49-F238E27FC236}">
                <a16:creationId xmlns:a16="http://schemas.microsoft.com/office/drawing/2014/main" id="{9E9C9B16-82CA-4F02-A591-29BD0F055A03}"/>
              </a:ext>
            </a:extLst>
          </p:cNvPr>
          <p:cNvPicPr>
            <a:picLocks noChangeAspect="1"/>
          </p:cNvPicPr>
          <p:nvPr/>
        </p:nvPicPr>
        <p:blipFill>
          <a:blip r:embed="rId6"/>
          <a:stretch>
            <a:fillRect/>
          </a:stretch>
        </p:blipFill>
        <p:spPr>
          <a:xfrm>
            <a:off x="4194653" y="3799300"/>
            <a:ext cx="4572000" cy="1555346"/>
          </a:xfrm>
          <a:prstGeom prst="rect">
            <a:avLst/>
          </a:prstGeom>
        </p:spPr>
      </p:pic>
      <p:cxnSp>
        <p:nvCxnSpPr>
          <p:cNvPr id="17" name="Straight Arrow Connector 16">
            <a:extLst>
              <a:ext uri="{FF2B5EF4-FFF2-40B4-BE49-F238E27FC236}">
                <a16:creationId xmlns:a16="http://schemas.microsoft.com/office/drawing/2014/main" id="{31C6C8AA-98FA-4A8E-A652-49AF7950FFEE}"/>
              </a:ext>
            </a:extLst>
          </p:cNvPr>
          <p:cNvCxnSpPr/>
          <p:nvPr/>
        </p:nvCxnSpPr>
        <p:spPr>
          <a:xfrm>
            <a:off x="3241109" y="4303484"/>
            <a:ext cx="840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786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B7697-D1F8-47AB-BE99-43CD8CB52BE8}"/>
              </a:ext>
            </a:extLst>
          </p:cNvPr>
          <p:cNvPicPr>
            <a:picLocks noChangeAspect="1"/>
          </p:cNvPicPr>
          <p:nvPr/>
        </p:nvPicPr>
        <p:blipFill>
          <a:blip r:embed="rId2"/>
          <a:stretch>
            <a:fillRect/>
          </a:stretch>
        </p:blipFill>
        <p:spPr>
          <a:xfrm>
            <a:off x="195370" y="1271653"/>
            <a:ext cx="5243122" cy="4227579"/>
          </a:xfrm>
          <a:prstGeom prst="rect">
            <a:avLst/>
          </a:prstGeom>
        </p:spPr>
      </p:pic>
      <p:sp>
        <p:nvSpPr>
          <p:cNvPr id="3" name="Rectangle 2">
            <a:extLst>
              <a:ext uri="{FF2B5EF4-FFF2-40B4-BE49-F238E27FC236}">
                <a16:creationId xmlns:a16="http://schemas.microsoft.com/office/drawing/2014/main" id="{88CCF9CE-CCA7-4FAB-BCEC-2E99BC73F41F}"/>
              </a:ext>
            </a:extLst>
          </p:cNvPr>
          <p:cNvSpPr/>
          <p:nvPr/>
        </p:nvSpPr>
        <p:spPr>
          <a:xfrm>
            <a:off x="59760" y="5609578"/>
            <a:ext cx="9574530" cy="577081"/>
          </a:xfrm>
          <a:prstGeom prst="rect">
            <a:avLst/>
          </a:prstGeom>
        </p:spPr>
        <p:txBody>
          <a:bodyPr wrap="square">
            <a:spAutoFit/>
          </a:bodyPr>
          <a:lstStyle/>
          <a:p>
            <a:r>
              <a:rPr lang="en-US" sz="900" dirty="0"/>
              <a:t>An Aberrant Microbiota is not Strongly Associated with Incidental Colonic Diverticulosis  </a:t>
            </a:r>
            <a:r>
              <a:rPr lang="en-US" sz="900" dirty="0" err="1"/>
              <a:t>Roshonda</a:t>
            </a:r>
            <a:r>
              <a:rPr lang="en-US" sz="900" dirty="0"/>
              <a:t> B. Jones, Anthony A. Fodor, Anne F. Peery, Matthew C. B. </a:t>
            </a:r>
            <a:r>
              <a:rPr lang="en-US" sz="900" dirty="0" err="1"/>
              <a:t>Tsilimigras</a:t>
            </a:r>
            <a:r>
              <a:rPr lang="en-US" sz="900" dirty="0"/>
              <a:t>, Kathryn </a:t>
            </a:r>
            <a:r>
              <a:rPr lang="en-US" sz="900" dirty="0" err="1"/>
              <a:t>Winglee</a:t>
            </a:r>
            <a:r>
              <a:rPr lang="en-US" sz="900" dirty="0"/>
              <a:t>, Amber </a:t>
            </a:r>
            <a:r>
              <a:rPr lang="en-US" sz="900" dirty="0" err="1"/>
              <a:t>McCoy,Michael</a:t>
            </a:r>
            <a:r>
              <a:rPr lang="en-US" sz="900" dirty="0"/>
              <a:t> </a:t>
            </a:r>
            <a:r>
              <a:rPr lang="en-US" sz="900" dirty="0" err="1"/>
              <a:t>Sioda</a:t>
            </a:r>
            <a:r>
              <a:rPr lang="en-US" sz="900" dirty="0"/>
              <a:t> ,Robert S. Sandler, Temitope O. </a:t>
            </a:r>
            <a:r>
              <a:rPr lang="en-US" sz="900" dirty="0" err="1"/>
              <a:t>Keku</a:t>
            </a:r>
            <a:r>
              <a:rPr lang="en-US" sz="900" dirty="0"/>
              <a:t>.  Scientific Reports.  2018.</a:t>
            </a:r>
          </a:p>
          <a:p>
            <a:endParaRPr lang="en-US" sz="1350" dirty="0"/>
          </a:p>
        </p:txBody>
      </p:sp>
      <p:sp>
        <p:nvSpPr>
          <p:cNvPr id="4" name="TextBox 3">
            <a:extLst>
              <a:ext uri="{FF2B5EF4-FFF2-40B4-BE49-F238E27FC236}">
                <a16:creationId xmlns:a16="http://schemas.microsoft.com/office/drawing/2014/main" id="{80CA4730-251F-4D08-AD90-7F0871999A6E}"/>
              </a:ext>
            </a:extLst>
          </p:cNvPr>
          <p:cNvSpPr txBox="1"/>
          <p:nvPr/>
        </p:nvSpPr>
        <p:spPr>
          <a:xfrm>
            <a:off x="209359" y="982980"/>
            <a:ext cx="827931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A case-control study in Colonic Diverticulosis with a small effect size</a:t>
            </a:r>
            <a:endParaRPr lang="en-US" sz="1350" dirty="0">
              <a:latin typeface="Arial" panose="020B0604020202020204" pitchFamily="34" charset="0"/>
            </a:endParaRPr>
          </a:p>
        </p:txBody>
      </p:sp>
      <p:pic>
        <p:nvPicPr>
          <p:cNvPr id="2050" name="Picture 2" descr="Image result for roshonda jo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516" y="1481044"/>
            <a:ext cx="909442" cy="9755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37963" y="1673463"/>
            <a:ext cx="2475101" cy="507831"/>
          </a:xfrm>
          <a:prstGeom prst="rect">
            <a:avLst/>
          </a:prstGeom>
          <a:noFill/>
        </p:spPr>
        <p:txBody>
          <a:bodyPr wrap="none" rtlCol="0">
            <a:spAutoFit/>
          </a:bodyPr>
          <a:lstStyle/>
          <a:p>
            <a:r>
              <a:rPr lang="en-US" sz="1350" dirty="0" err="1"/>
              <a:t>Roshonda</a:t>
            </a:r>
            <a:r>
              <a:rPr lang="en-US" sz="1350" dirty="0"/>
              <a:t> </a:t>
            </a:r>
            <a:r>
              <a:rPr lang="en-US" sz="1350" dirty="0" err="1"/>
              <a:t>Barner</a:t>
            </a:r>
            <a:r>
              <a:rPr lang="en-US" sz="1350" dirty="0"/>
              <a:t> Jones</a:t>
            </a:r>
          </a:p>
          <a:p>
            <a:r>
              <a:rPr lang="en-US" sz="1350" dirty="0"/>
              <a:t>University of Southern California</a:t>
            </a:r>
          </a:p>
        </p:txBody>
      </p:sp>
      <p:pic>
        <p:nvPicPr>
          <p:cNvPr id="2052" name="Picture 4" descr="Kek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741" y="2589137"/>
            <a:ext cx="864845" cy="10810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39528" y="2708424"/>
            <a:ext cx="1290738" cy="507831"/>
          </a:xfrm>
          <a:prstGeom prst="rect">
            <a:avLst/>
          </a:prstGeom>
          <a:noFill/>
        </p:spPr>
        <p:txBody>
          <a:bodyPr wrap="none" rtlCol="0">
            <a:spAutoFit/>
          </a:bodyPr>
          <a:lstStyle/>
          <a:p>
            <a:r>
              <a:rPr lang="en-US" sz="1350" dirty="0" err="1"/>
              <a:t>Temitope</a:t>
            </a:r>
            <a:r>
              <a:rPr lang="en-US" sz="1350" dirty="0"/>
              <a:t> </a:t>
            </a:r>
            <a:r>
              <a:rPr lang="en-US" sz="1350" dirty="0" err="1"/>
              <a:t>Keku</a:t>
            </a:r>
            <a:endParaRPr lang="en-US" sz="1350" dirty="0"/>
          </a:p>
          <a:p>
            <a:r>
              <a:rPr lang="en-US" sz="1350" dirty="0"/>
              <a:t>UNC Chapel Hill</a:t>
            </a:r>
          </a:p>
        </p:txBody>
      </p:sp>
    </p:spTree>
    <p:extLst>
      <p:ext uri="{BB962C8B-B14F-4D97-AF65-F5344CB8AC3E}">
        <p14:creationId xmlns:p14="http://schemas.microsoft.com/office/powerpoint/2010/main" val="3996546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56C8237-E6EC-4882-B185-93C3A3CC9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6" y="304800"/>
            <a:ext cx="7265170" cy="5886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3A6C13-7152-4918-8602-71650CA8FFD6}"/>
              </a:ext>
            </a:extLst>
          </p:cNvPr>
          <p:cNvPicPr>
            <a:picLocks noChangeAspect="1"/>
          </p:cNvPicPr>
          <p:nvPr/>
        </p:nvPicPr>
        <p:blipFill>
          <a:blip r:embed="rId3"/>
          <a:stretch>
            <a:fillRect/>
          </a:stretch>
        </p:blipFill>
        <p:spPr>
          <a:xfrm>
            <a:off x="5867400" y="3814723"/>
            <a:ext cx="2971800" cy="736576"/>
          </a:xfrm>
          <a:prstGeom prst="rect">
            <a:avLst/>
          </a:prstGeom>
        </p:spPr>
      </p:pic>
      <p:pic>
        <p:nvPicPr>
          <p:cNvPr id="6" name="Picture 5">
            <a:extLst>
              <a:ext uri="{FF2B5EF4-FFF2-40B4-BE49-F238E27FC236}">
                <a16:creationId xmlns:a16="http://schemas.microsoft.com/office/drawing/2014/main" id="{D30C78E7-25C4-40A9-8063-D0138200ABFE}"/>
              </a:ext>
            </a:extLst>
          </p:cNvPr>
          <p:cNvPicPr>
            <a:picLocks noChangeAspect="1"/>
          </p:cNvPicPr>
          <p:nvPr/>
        </p:nvPicPr>
        <p:blipFill>
          <a:blip r:embed="rId4"/>
          <a:stretch>
            <a:fillRect/>
          </a:stretch>
        </p:blipFill>
        <p:spPr>
          <a:xfrm>
            <a:off x="3352800" y="6225150"/>
            <a:ext cx="5486400" cy="632850"/>
          </a:xfrm>
          <a:prstGeom prst="rect">
            <a:avLst/>
          </a:prstGeom>
        </p:spPr>
      </p:pic>
      <p:pic>
        <p:nvPicPr>
          <p:cNvPr id="7" name="Picture 6">
            <a:extLst>
              <a:ext uri="{FF2B5EF4-FFF2-40B4-BE49-F238E27FC236}">
                <a16:creationId xmlns:a16="http://schemas.microsoft.com/office/drawing/2014/main" id="{CB5D60EB-09B1-4C4A-971F-E68773C229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1355" y="1781712"/>
            <a:ext cx="877865" cy="1167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9A0472-7094-446B-91E1-3185639D3C72}"/>
              </a:ext>
            </a:extLst>
          </p:cNvPr>
          <p:cNvSpPr/>
          <p:nvPr/>
        </p:nvSpPr>
        <p:spPr>
          <a:xfrm>
            <a:off x="7167462" y="2921169"/>
            <a:ext cx="1290738" cy="5078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t>   Ian Carroll</a:t>
            </a:r>
          </a:p>
          <a:p>
            <a:r>
              <a:rPr lang="en-US" sz="1350" dirty="0"/>
              <a:t>UNC Chapel Hill</a:t>
            </a:r>
          </a:p>
        </p:txBody>
      </p:sp>
    </p:spTree>
    <p:extLst>
      <p:ext uri="{BB962C8B-B14F-4D97-AF65-F5344CB8AC3E}">
        <p14:creationId xmlns:p14="http://schemas.microsoft.com/office/powerpoint/2010/main" val="42146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66D015-8049-40D6-9D3E-70B37B90E904}"/>
              </a:ext>
            </a:extLst>
          </p:cNvPr>
          <p:cNvPicPr>
            <a:picLocks noChangeAspect="1"/>
          </p:cNvPicPr>
          <p:nvPr/>
        </p:nvPicPr>
        <p:blipFill>
          <a:blip r:embed="rId2"/>
          <a:stretch>
            <a:fillRect/>
          </a:stretch>
        </p:blipFill>
        <p:spPr>
          <a:xfrm>
            <a:off x="228600" y="1524000"/>
            <a:ext cx="6763114" cy="4643438"/>
          </a:xfrm>
          <a:prstGeom prst="rect">
            <a:avLst/>
          </a:prstGeom>
        </p:spPr>
      </p:pic>
      <p:sp>
        <p:nvSpPr>
          <p:cNvPr id="3" name="Rectangle 2">
            <a:extLst>
              <a:ext uri="{FF2B5EF4-FFF2-40B4-BE49-F238E27FC236}">
                <a16:creationId xmlns:a16="http://schemas.microsoft.com/office/drawing/2014/main" id="{E31B65E3-5E7E-402D-B750-5B998A3D5CD7}"/>
              </a:ext>
            </a:extLst>
          </p:cNvPr>
          <p:cNvSpPr/>
          <p:nvPr/>
        </p:nvSpPr>
        <p:spPr>
          <a:xfrm>
            <a:off x="533400" y="545068"/>
            <a:ext cx="3962944" cy="523220"/>
          </a:xfrm>
          <a:prstGeom prst="rect">
            <a:avLst/>
          </a:prstGeom>
        </p:spPr>
        <p:txBody>
          <a:bodyPr wrap="none">
            <a:spAutoFit/>
          </a:bodyPr>
          <a:lstStyle/>
          <a:p>
            <a:r>
              <a:rPr lang="en-US" sz="2800" dirty="0">
                <a:solidFill>
                  <a:srgbClr val="222222"/>
                </a:solidFill>
                <a:latin typeface="Arial" panose="020B0604020202020204" pitchFamily="34" charset="0"/>
                <a:cs typeface="Arial" panose="020B0604020202020204" pitchFamily="34" charset="0"/>
              </a:rPr>
              <a:t>Metabolic Osteoarthritis</a:t>
            </a:r>
            <a:endParaRPr lang="en-US" sz="2800" dirty="0">
              <a:latin typeface="Arial" panose="020B0604020202020204" pitchFamily="34" charset="0"/>
              <a:cs typeface="Arial" panose="020B0604020202020204" pitchFamily="34" charset="0"/>
            </a:endParaRPr>
          </a:p>
        </p:txBody>
      </p:sp>
      <p:pic>
        <p:nvPicPr>
          <p:cNvPr id="3074" name="Picture 2" descr="Richard Loeser, MD">
            <a:extLst>
              <a:ext uri="{FF2B5EF4-FFF2-40B4-BE49-F238E27FC236}">
                <a16:creationId xmlns:a16="http://schemas.microsoft.com/office/drawing/2014/main" id="{CBB76CA4-9970-4D81-B20E-E40A789781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609600"/>
            <a:ext cx="1017217" cy="15242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758552-DEFA-4027-955E-798675B6032C}"/>
              </a:ext>
            </a:extLst>
          </p:cNvPr>
          <p:cNvSpPr/>
          <p:nvPr/>
        </p:nvSpPr>
        <p:spPr>
          <a:xfrm>
            <a:off x="6934200" y="2209800"/>
            <a:ext cx="2232471" cy="2308324"/>
          </a:xfrm>
          <a:prstGeom prst="rect">
            <a:avLst/>
          </a:prstGeom>
        </p:spPr>
        <p:txBody>
          <a:bodyPr wrap="none">
            <a:spAutoFit/>
          </a:bodyPr>
          <a:lstStyle/>
          <a:p>
            <a:r>
              <a:rPr lang="en-US" dirty="0">
                <a:solidFill>
                  <a:srgbClr val="505962"/>
                </a:solidFill>
                <a:latin typeface="freight-micro-pro"/>
              </a:rPr>
              <a:t>Richard F. </a:t>
            </a:r>
            <a:r>
              <a:rPr lang="en-US" dirty="0" err="1">
                <a:solidFill>
                  <a:srgbClr val="505962"/>
                </a:solidFill>
                <a:latin typeface="freight-micro-pro"/>
              </a:rPr>
              <a:t>Loeser</a:t>
            </a:r>
            <a:r>
              <a:rPr lang="en-US" dirty="0">
                <a:solidFill>
                  <a:srgbClr val="505962"/>
                </a:solidFill>
                <a:latin typeface="freight-micro-pro"/>
              </a:rPr>
              <a:t> UNC</a:t>
            </a:r>
          </a:p>
          <a:p>
            <a:endParaRPr lang="en-US" b="0" i="0" dirty="0">
              <a:solidFill>
                <a:srgbClr val="505962"/>
              </a:solidFill>
              <a:effectLst/>
              <a:latin typeface="freight-micro-pro"/>
            </a:endParaRPr>
          </a:p>
          <a:p>
            <a:endParaRPr lang="en-US" dirty="0">
              <a:solidFill>
                <a:srgbClr val="505962"/>
              </a:solidFill>
              <a:latin typeface="freight-micro-pro"/>
            </a:endParaRPr>
          </a:p>
          <a:p>
            <a:endParaRPr lang="en-US" b="0" i="0" dirty="0">
              <a:solidFill>
                <a:srgbClr val="505962"/>
              </a:solidFill>
              <a:effectLst/>
              <a:latin typeface="freight-micro-pro"/>
            </a:endParaRPr>
          </a:p>
          <a:p>
            <a:endParaRPr lang="en-US" dirty="0"/>
          </a:p>
          <a:p>
            <a:endParaRPr lang="en-US" dirty="0"/>
          </a:p>
          <a:p>
            <a:endParaRPr lang="en-US" dirty="0"/>
          </a:p>
          <a:p>
            <a:r>
              <a:rPr lang="en-US" dirty="0"/>
              <a:t>Liubov </a:t>
            </a:r>
            <a:r>
              <a:rPr lang="en-US" dirty="0" err="1"/>
              <a:t>Arbeeva</a:t>
            </a:r>
            <a:r>
              <a:rPr lang="en-US" dirty="0"/>
              <a:t> UNC</a:t>
            </a:r>
            <a:endParaRPr lang="en-US" b="0" i="0" dirty="0">
              <a:solidFill>
                <a:srgbClr val="505962"/>
              </a:solidFill>
              <a:effectLst/>
              <a:latin typeface="freight-micro-pro"/>
            </a:endParaRPr>
          </a:p>
        </p:txBody>
      </p:sp>
      <p:pic>
        <p:nvPicPr>
          <p:cNvPr id="7" name="Picture 6">
            <a:extLst>
              <a:ext uri="{FF2B5EF4-FFF2-40B4-BE49-F238E27FC236}">
                <a16:creationId xmlns:a16="http://schemas.microsoft.com/office/drawing/2014/main" id="{719D6A8B-70C1-4B6E-8C56-419545AD75F6}"/>
              </a:ext>
            </a:extLst>
          </p:cNvPr>
          <p:cNvPicPr>
            <a:picLocks noChangeAspect="1"/>
          </p:cNvPicPr>
          <p:nvPr/>
        </p:nvPicPr>
        <p:blipFill>
          <a:blip r:embed="rId4"/>
          <a:stretch>
            <a:fillRect/>
          </a:stretch>
        </p:blipFill>
        <p:spPr>
          <a:xfrm>
            <a:off x="7090785" y="2590800"/>
            <a:ext cx="1161245" cy="1426964"/>
          </a:xfrm>
          <a:prstGeom prst="rect">
            <a:avLst/>
          </a:prstGeom>
        </p:spPr>
      </p:pic>
    </p:spTree>
    <p:extLst>
      <p:ext uri="{BB962C8B-B14F-4D97-AF65-F5344CB8AC3E}">
        <p14:creationId xmlns:p14="http://schemas.microsoft.com/office/powerpoint/2010/main" val="1834679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2402</Words>
  <Application>Microsoft Office PowerPoint</Application>
  <PresentationFormat>On-screen Show (4:3)</PresentationFormat>
  <Paragraphs>333</Paragraphs>
  <Slides>43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freight-micro-pro</vt:lpstr>
      <vt:lpstr>Open Sans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dc:creator>
  <cp:lastModifiedBy>Anthony</cp:lastModifiedBy>
  <cp:revision>3</cp:revision>
  <dcterms:created xsi:type="dcterms:W3CDTF">2020-08-26T15:50:13Z</dcterms:created>
  <dcterms:modified xsi:type="dcterms:W3CDTF">2020-08-26T19:16:12Z</dcterms:modified>
</cp:coreProperties>
</file>